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696" r:id="rId3"/>
  </p:sldMasterIdLst>
  <p:notesMasterIdLst>
    <p:notesMasterId r:id="rId13"/>
  </p:notesMasterIdLst>
  <p:sldIdLst>
    <p:sldId id="293" r:id="rId4"/>
    <p:sldId id="298" r:id="rId5"/>
    <p:sldId id="294" r:id="rId6"/>
    <p:sldId id="290" r:id="rId7"/>
    <p:sldId id="299" r:id="rId8"/>
    <p:sldId id="273" r:id="rId9"/>
    <p:sldId id="295" r:id="rId10"/>
    <p:sldId id="296" r:id="rId11"/>
    <p:sldId id="297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C879"/>
    <a:srgbClr val="81C890"/>
    <a:srgbClr val="54C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6"/>
    <p:restoredTop sz="94737"/>
  </p:normalViewPr>
  <p:slideViewPr>
    <p:cSldViewPr snapToGrid="0" snapToObjects="1">
      <p:cViewPr varScale="1">
        <p:scale>
          <a:sx n="40" d="100"/>
          <a:sy n="40" d="100"/>
        </p:scale>
        <p:origin x="3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006221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m_car_breakerPage_shot.png" descr="gm_car_breakerPage_sh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35" y="0"/>
            <a:ext cx="2428613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144" y="12634866"/>
            <a:ext cx="3550141" cy="27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xfrm>
            <a:off x="23060964" y="12620338"/>
            <a:ext cx="347372" cy="302261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" name="Do Not Distribute - Confidential &amp; Proprietary     |"/>
          <p:cNvSpPr/>
          <p:nvPr/>
        </p:nvSpPr>
        <p:spPr>
          <a:xfrm>
            <a:off x="18991423" y="12691602"/>
            <a:ext cx="4073526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219200">
              <a:defRPr sz="1000" b="1" cap="all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r>
              <a:t>Do Not Distribute - Confidential &amp; Proprietary     |   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>
            <a:spLocks noGrp="1"/>
          </p:cNvSpPr>
          <p:nvPr>
            <p:ph type="title"/>
          </p:nvPr>
        </p:nvSpPr>
        <p:spPr>
          <a:xfrm>
            <a:off x="1828799" y="4260850"/>
            <a:ext cx="20726401" cy="294005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657599" y="7772400"/>
            <a:ext cx="17068801" cy="3505200"/>
          </a:xfrm>
          <a:prstGeom prst="rect">
            <a:avLst/>
          </a:prstGeom>
        </p:spPr>
        <p:txBody>
          <a:bodyPr lIns="121919" tIns="121919" rIns="121919" bIns="121919" anchor="t"/>
          <a:lstStyle>
            <a:lvl1pPr marL="0" indent="0" algn="ctr" defTabSz="1219200">
              <a:spcBef>
                <a:spcPts val="2000"/>
              </a:spcBef>
              <a:buSzTx/>
              <a:buNone/>
              <a:defRPr sz="8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219200">
              <a:spcBef>
                <a:spcPts val="2000"/>
              </a:spcBef>
              <a:buSzTx/>
              <a:buNone/>
              <a:defRPr sz="8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219200">
              <a:spcBef>
                <a:spcPts val="2000"/>
              </a:spcBef>
              <a:buSzTx/>
              <a:buNone/>
              <a:defRPr sz="8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219200">
              <a:spcBef>
                <a:spcPts val="2000"/>
              </a:spcBef>
              <a:buSzTx/>
              <a:buNone/>
              <a:defRPr sz="8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219200">
              <a:spcBef>
                <a:spcPts val="2000"/>
              </a:spcBef>
              <a:buSzTx/>
              <a:buNone/>
              <a:defRPr sz="8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>
            <a:spLocks noGrp="1"/>
          </p:cNvSpPr>
          <p:nvPr>
            <p:ph type="sldNum" sz="quarter" idx="2"/>
          </p:nvPr>
        </p:nvSpPr>
        <p:spPr>
          <a:xfrm>
            <a:off x="22456219" y="12714606"/>
            <a:ext cx="708581" cy="72644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1219200"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Text"/>
          <p:cNvSpPr>
            <a:spLocks noGrp="1"/>
          </p:cNvSpPr>
          <p:nvPr>
            <p:ph type="title"/>
          </p:nvPr>
        </p:nvSpPr>
        <p:spPr>
          <a:xfrm>
            <a:off x="1828799" y="4260850"/>
            <a:ext cx="20726401" cy="294005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657599" y="7772400"/>
            <a:ext cx="17068801" cy="3505200"/>
          </a:xfrm>
          <a:prstGeom prst="rect">
            <a:avLst/>
          </a:prstGeom>
        </p:spPr>
        <p:txBody>
          <a:bodyPr lIns="121919" tIns="121919" rIns="121919" bIns="121919" anchor="t"/>
          <a:lstStyle>
            <a:lvl1pPr marL="0" indent="0" algn="ctr" defTabSz="1219200">
              <a:spcBef>
                <a:spcPts val="2000"/>
              </a:spcBef>
              <a:buSzTx/>
              <a:buNone/>
              <a:defRPr sz="8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219200">
              <a:spcBef>
                <a:spcPts val="2000"/>
              </a:spcBef>
              <a:buSzTx/>
              <a:buNone/>
              <a:defRPr sz="8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219200">
              <a:spcBef>
                <a:spcPts val="2000"/>
              </a:spcBef>
              <a:buSzTx/>
              <a:buNone/>
              <a:defRPr sz="8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219200">
              <a:spcBef>
                <a:spcPts val="2000"/>
              </a:spcBef>
              <a:buSzTx/>
              <a:buNone/>
              <a:defRPr sz="8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219200">
              <a:spcBef>
                <a:spcPts val="2000"/>
              </a:spcBef>
              <a:buSzTx/>
              <a:buNone/>
              <a:defRPr sz="8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>
            <a:spLocks noGrp="1"/>
          </p:cNvSpPr>
          <p:nvPr>
            <p:ph type="sldNum" sz="quarter" idx="2"/>
          </p:nvPr>
        </p:nvSpPr>
        <p:spPr>
          <a:xfrm>
            <a:off x="22484471" y="12727306"/>
            <a:ext cx="680330" cy="70104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1219200">
              <a:defRPr sz="3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EW_base_page BLU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>
            <a:spLocks noGrp="1"/>
          </p:cNvSpPr>
          <p:nvPr>
            <p:ph type="sldNum" sz="quarter" idx="2"/>
          </p:nvPr>
        </p:nvSpPr>
        <p:spPr>
          <a:xfrm>
            <a:off x="22860000" y="767503"/>
            <a:ext cx="641542" cy="353061"/>
          </a:xfrm>
          <a:prstGeom prst="rect">
            <a:avLst/>
          </a:prstGeom>
        </p:spPr>
        <p:txBody>
          <a:bodyPr wrap="square" lIns="76200" tIns="76200" rIns="76200" bIns="76200" anchor="ctr"/>
          <a:lstStyle>
            <a:lvl1pPr algn="r" defTabSz="1219200">
              <a:defRPr sz="1600">
                <a:solidFill>
                  <a:srgbClr val="25B0E6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EW_base_page MAGEN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riangle"/>
          <p:cNvSpPr/>
          <p:nvPr/>
        </p:nvSpPr>
        <p:spPr>
          <a:xfrm>
            <a:off x="23219553" y="12546420"/>
            <a:ext cx="1182913" cy="1182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E3E96"/>
          </a:solidFill>
          <a:ln w="12700">
            <a:miter lim="400000"/>
          </a:ln>
        </p:spPr>
        <p:txBody>
          <a:bodyPr lIns="84666" tIns="84666" rIns="84666" bIns="84666" anchor="ctr"/>
          <a:lstStyle/>
          <a:p>
            <a:pPr algn="l" defTabSz="1219200">
              <a:defRPr sz="4800">
                <a:solidFill>
                  <a:srgbClr val="00193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Square"/>
          <p:cNvSpPr/>
          <p:nvPr/>
        </p:nvSpPr>
        <p:spPr>
          <a:xfrm>
            <a:off x="21989467" y="11337499"/>
            <a:ext cx="2116667" cy="21166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l" defTabSz="1219200">
              <a:defRPr sz="4800">
                <a:solidFill>
                  <a:srgbClr val="00193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" name="Title Text"/>
          <p:cNvSpPr>
            <a:spLocks noGrp="1"/>
          </p:cNvSpPr>
          <p:nvPr>
            <p:ph type="title"/>
          </p:nvPr>
        </p:nvSpPr>
        <p:spPr>
          <a:xfrm>
            <a:off x="620878" y="369966"/>
            <a:ext cx="18958137" cy="1390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1219200">
              <a:defRPr sz="5800" cap="all">
                <a:solidFill>
                  <a:srgbClr val="001934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Rectangle"/>
          <p:cNvSpPr/>
          <p:nvPr/>
        </p:nvSpPr>
        <p:spPr>
          <a:xfrm>
            <a:off x="-6848" y="635023"/>
            <a:ext cx="207391" cy="646749"/>
          </a:xfrm>
          <a:prstGeom prst="rect">
            <a:avLst/>
          </a:prstGeom>
          <a:solidFill>
            <a:srgbClr val="EE3E96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l" defTabSz="1219200">
              <a:defRPr sz="4800">
                <a:solidFill>
                  <a:srgbClr val="00193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7664" y="1951831"/>
            <a:ext cx="24368673" cy="1"/>
          </a:xfrm>
          <a:prstGeom prst="line">
            <a:avLst/>
          </a:prstGeom>
          <a:ln w="63500">
            <a:solidFill>
              <a:srgbClr val="F8F8F8"/>
            </a:solidFill>
            <a:miter lim="400000"/>
          </a:ln>
        </p:spPr>
        <p:txBody>
          <a:bodyPr lIns="0" tIns="0" rIns="0" bIns="0"/>
          <a:lstStyle/>
          <a:p>
            <a:pPr algn="l" defTabSz="1219200">
              <a:defRPr sz="4800">
                <a:solidFill>
                  <a:srgbClr val="00193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9" name="Triangle"/>
          <p:cNvSpPr/>
          <p:nvPr/>
        </p:nvSpPr>
        <p:spPr>
          <a:xfrm>
            <a:off x="23739757" y="1350018"/>
            <a:ext cx="641543" cy="641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8F8F8"/>
          </a:solidFill>
          <a:ln w="12700">
            <a:miter lim="400000"/>
          </a:ln>
        </p:spPr>
        <p:txBody>
          <a:bodyPr lIns="84666" tIns="84666" rIns="84666" bIns="84666" anchor="ctr"/>
          <a:lstStyle/>
          <a:p>
            <a:pPr algn="l" defTabSz="1219200">
              <a:defRPr sz="4800">
                <a:solidFill>
                  <a:srgbClr val="00193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0" name="Slide Number"/>
          <p:cNvSpPr>
            <a:spLocks noGrp="1"/>
          </p:cNvSpPr>
          <p:nvPr>
            <p:ph type="sldNum" sz="quarter" idx="2"/>
          </p:nvPr>
        </p:nvSpPr>
        <p:spPr>
          <a:xfrm>
            <a:off x="22860000" y="767503"/>
            <a:ext cx="641542" cy="353061"/>
          </a:xfrm>
          <a:prstGeom prst="rect">
            <a:avLst/>
          </a:prstGeom>
        </p:spPr>
        <p:txBody>
          <a:bodyPr wrap="square" lIns="76200" tIns="76200" rIns="76200" bIns="76200" anchor="ctr"/>
          <a:lstStyle>
            <a:lvl1pPr algn="r" defTabSz="1219200">
              <a:defRPr sz="1600">
                <a:solidFill>
                  <a:srgbClr val="EE3E96"/>
                </a:solidFill>
                <a:latin typeface="HelvNeue Medium for IBM"/>
                <a:ea typeface="HelvNeue Medium for IBM"/>
                <a:cs typeface="HelvNeue Medium for IBM"/>
                <a:sym typeface="HelvNeue Medium for IB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64616" y="12876248"/>
            <a:ext cx="2779119" cy="523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3">
    <p:bg>
      <p:bgPr>
        <a:solidFill>
          <a:srgbClr val="DD73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Text"/>
          <p:cNvSpPr>
            <a:spLocks noGrp="1"/>
          </p:cNvSpPr>
          <p:nvPr>
            <p:ph type="title"/>
          </p:nvPr>
        </p:nvSpPr>
        <p:spPr>
          <a:xfrm>
            <a:off x="1777999" y="4533900"/>
            <a:ext cx="20828003" cy="4648200"/>
          </a:xfrm>
          <a:prstGeom prst="rect">
            <a:avLst/>
          </a:prstGeom>
        </p:spPr>
        <p:txBody>
          <a:bodyPr/>
          <a:lstStyle>
            <a:lvl1pPr>
              <a:defRPr sz="7000" b="1" cap="all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79" name="Slide Number"/>
          <p:cNvSpPr>
            <a:spLocks noGrp="1"/>
          </p:cNvSpPr>
          <p:nvPr>
            <p:ph type="sldNum" sz="quarter" idx="2"/>
          </p:nvPr>
        </p:nvSpPr>
        <p:spPr>
          <a:xfrm>
            <a:off x="11973153" y="13081000"/>
            <a:ext cx="424994" cy="431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144" y="12634866"/>
            <a:ext cx="3550141" cy="27574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lide Number"/>
          <p:cNvSpPr>
            <a:spLocks noGrp="1"/>
          </p:cNvSpPr>
          <p:nvPr>
            <p:ph type="sldNum" sz="quarter" idx="2"/>
          </p:nvPr>
        </p:nvSpPr>
        <p:spPr>
          <a:xfrm>
            <a:off x="23060964" y="12620338"/>
            <a:ext cx="347372" cy="302261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7" name="Exxon_Mobil_Logo-KO.png" descr="Exxon_Mobil_Logo-K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7912" y="12659059"/>
            <a:ext cx="1560659" cy="29384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Do Not Distribute - Confidential &amp; Proprietary     |"/>
          <p:cNvSpPr/>
          <p:nvPr/>
        </p:nvSpPr>
        <p:spPr>
          <a:xfrm>
            <a:off x="18991423" y="12691602"/>
            <a:ext cx="4073526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219200">
              <a:defRPr sz="1000" b="1" cap="all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r>
              <a:t>Do Not Distribute - Confidential &amp; Proprietary     |   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144" y="12634866"/>
            <a:ext cx="3550141" cy="27574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Do Not Distribute - Confidential &amp; Proprietary     |"/>
          <p:cNvSpPr/>
          <p:nvPr/>
        </p:nvSpPr>
        <p:spPr>
          <a:xfrm>
            <a:off x="18991423" y="12691602"/>
            <a:ext cx="4073526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219200">
              <a:defRPr sz="1000" b="1" cap="all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r>
              <a:t>Do Not Distribute - Confidential &amp; Proprietary     |   </a:t>
            </a:r>
          </a:p>
        </p:txBody>
      </p:sp>
      <p:sp>
        <p:nvSpPr>
          <p:cNvPr id="207" name="Text"/>
          <p:cNvSpPr/>
          <p:nvPr/>
        </p:nvSpPr>
        <p:spPr>
          <a:xfrm>
            <a:off x="23103128" y="12620338"/>
            <a:ext cx="263044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600" b="1">
                <a:latin typeface="Gotham"/>
                <a:ea typeface="Gotham"/>
                <a:cs typeface="Gotham"/>
                <a:sym typeface="Gotham"/>
              </a:defRPr>
            </a:pPr>
            <a:fld id="{86CB4B4D-7CA3-9044-876B-883B54F8677D}" type="slidenum">
              <a:t>‹#›</a:t>
            </a:fld>
            <a:r>
              <a:t>￼</a:t>
            </a:r>
          </a:p>
        </p:txBody>
      </p:sp>
      <p:sp>
        <p:nvSpPr>
          <p:cNvPr id="208" name="Slide Number"/>
          <p:cNvSpPr>
            <a:spLocks noGrp="1"/>
          </p:cNvSpPr>
          <p:nvPr>
            <p:ph type="sldNum" sz="quarter" idx="2"/>
          </p:nvPr>
        </p:nvSpPr>
        <p:spPr>
          <a:xfrm>
            <a:off x="22168534" y="12815068"/>
            <a:ext cx="539067" cy="527632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1828800">
              <a:defRPr sz="2000">
                <a:solidFill>
                  <a:srgbClr val="B7935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Text"/>
          <p:cNvSpPr>
            <a:spLocks noGrp="1"/>
          </p:cNvSpPr>
          <p:nvPr>
            <p:ph type="title"/>
          </p:nvPr>
        </p:nvSpPr>
        <p:spPr>
          <a:xfrm>
            <a:off x="3962399" y="2126457"/>
            <a:ext cx="16459202" cy="1714501"/>
          </a:xfrm>
          <a:prstGeom prst="rect">
            <a:avLst/>
          </a:prstGeom>
        </p:spPr>
        <p:txBody>
          <a:bodyPr lIns="91439" tIns="91439" rIns="91439" bIns="91439"/>
          <a:lstStyle>
            <a:lvl1pPr defTabSz="1219200">
              <a:defRPr sz="1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16" name="Body Level One…"/>
          <p:cNvSpPr>
            <a:spLocks noGrp="1"/>
          </p:cNvSpPr>
          <p:nvPr>
            <p:ph type="body" sz="half" idx="1"/>
          </p:nvPr>
        </p:nvSpPr>
        <p:spPr>
          <a:xfrm>
            <a:off x="3962399" y="4114801"/>
            <a:ext cx="16459202" cy="6788945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857250" indent="-857250" defTabSz="1219200">
              <a:spcBef>
                <a:spcPts val="2000"/>
              </a:spcBef>
              <a:buSzPct val="100000"/>
              <a:buFont typeface="Arial"/>
              <a:defRPr sz="8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73628" indent="-816428" defTabSz="1219200">
              <a:spcBef>
                <a:spcPts val="2000"/>
              </a:spcBef>
              <a:buSzPct val="100000"/>
              <a:buFont typeface="Arial"/>
              <a:buChar char="–"/>
              <a:defRPr sz="8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76400" indent="-762000" defTabSz="1219200">
              <a:spcBef>
                <a:spcPts val="2000"/>
              </a:spcBef>
              <a:buSzPct val="100000"/>
              <a:buFont typeface="Arial"/>
              <a:defRPr sz="8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0" indent="-914400" defTabSz="1219200">
              <a:spcBef>
                <a:spcPts val="2000"/>
              </a:spcBef>
              <a:buSzPct val="100000"/>
              <a:buFont typeface="Arial"/>
              <a:buChar char="–"/>
              <a:defRPr sz="8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indent="-914400" defTabSz="1219200">
              <a:spcBef>
                <a:spcPts val="2000"/>
              </a:spcBef>
              <a:buSzPct val="100000"/>
              <a:buFont typeface="Arial"/>
              <a:buChar char="»"/>
              <a:defRPr sz="8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Slide Number"/>
          <p:cNvSpPr>
            <a:spLocks noGrp="1"/>
          </p:cNvSpPr>
          <p:nvPr>
            <p:ph type="sldNum" sz="quarter" idx="2"/>
          </p:nvPr>
        </p:nvSpPr>
        <p:spPr>
          <a:xfrm>
            <a:off x="19802231" y="11202830"/>
            <a:ext cx="619369" cy="6400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219200">
              <a:defRPr sz="3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Text"/>
          <p:cNvSpPr>
            <a:spLocks noGrp="1"/>
          </p:cNvSpPr>
          <p:nvPr>
            <p:ph type="title"/>
          </p:nvPr>
        </p:nvSpPr>
        <p:spPr>
          <a:xfrm>
            <a:off x="1689100" y="5334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Lubalin Book for IBM"/>
                <a:ea typeface="Lubalin Book for IBM"/>
                <a:cs typeface="Lubalin Book for IBM"/>
                <a:sym typeface="Lubalin Book for IBM"/>
              </a:defRPr>
            </a:lvl1pPr>
          </a:lstStyle>
          <a:p>
            <a:r>
              <a:t>Title Text</a:t>
            </a:r>
          </a:p>
        </p:txBody>
      </p:sp>
      <p:sp>
        <p:nvSpPr>
          <p:cNvPr id="225" name="Text"/>
          <p:cNvSpPr/>
          <p:nvPr/>
        </p:nvSpPr>
        <p:spPr>
          <a:xfrm>
            <a:off x="23891443" y="13229939"/>
            <a:ext cx="235814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600">
                <a:solidFill>
                  <a:srgbClr val="A6AAA8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fld id="{86CB4B4D-7CA3-9044-876B-883B54F8677D}" type="slidenum">
              <a:t>‹#›</a:t>
            </a:fld>
            <a:r>
              <a:t>￼</a:t>
            </a:r>
          </a:p>
        </p:txBody>
      </p:sp>
      <p:sp>
        <p:nvSpPr>
          <p:cNvPr id="2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 Number"/>
          <p:cNvSpPr>
            <a:spLocks noGrp="1"/>
          </p:cNvSpPr>
          <p:nvPr>
            <p:ph type="sldNum" sz="quarter" idx="2"/>
          </p:nvPr>
        </p:nvSpPr>
        <p:spPr>
          <a:xfrm>
            <a:off x="23083316" y="12798138"/>
            <a:ext cx="302668" cy="302261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lide Number"/>
          <p:cNvSpPr>
            <a:spLocks noGrp="1"/>
          </p:cNvSpPr>
          <p:nvPr>
            <p:ph type="sldNum" sz="quarter" idx="2"/>
          </p:nvPr>
        </p:nvSpPr>
        <p:spPr>
          <a:xfrm>
            <a:off x="23083316" y="12798138"/>
            <a:ext cx="302668" cy="302261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_four column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"/>
          <p:cNvSpPr/>
          <p:nvPr/>
        </p:nvSpPr>
        <p:spPr>
          <a:xfrm>
            <a:off x="3889" y="-2866"/>
            <a:ext cx="6129274" cy="13718866"/>
          </a:xfrm>
          <a:prstGeom prst="rect">
            <a:avLst/>
          </a:prstGeom>
          <a:solidFill>
            <a:srgbClr val="E0E0E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/>
            </a:pPr>
            <a:endParaRPr/>
          </a:p>
        </p:txBody>
      </p:sp>
      <p:sp>
        <p:nvSpPr>
          <p:cNvPr id="319" name="Rectangle"/>
          <p:cNvSpPr/>
          <p:nvPr/>
        </p:nvSpPr>
        <p:spPr>
          <a:xfrm>
            <a:off x="18245103" y="-2866"/>
            <a:ext cx="6147664" cy="121712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/>
            </a:pPr>
            <a:endParaRPr/>
          </a:p>
        </p:txBody>
      </p:sp>
      <p:sp>
        <p:nvSpPr>
          <p:cNvPr id="320" name="Rectangle"/>
          <p:cNvSpPr/>
          <p:nvPr/>
        </p:nvSpPr>
        <p:spPr>
          <a:xfrm>
            <a:off x="12189169" y="-2866"/>
            <a:ext cx="6068926" cy="121712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/>
            </a:pPr>
            <a:endParaRPr/>
          </a:p>
        </p:txBody>
      </p:sp>
      <p:sp>
        <p:nvSpPr>
          <p:cNvPr id="321" name="Text"/>
          <p:cNvSpPr>
            <a:spLocks noGrp="1"/>
          </p:cNvSpPr>
          <p:nvPr>
            <p:ph type="body" sz="quarter" idx="13"/>
          </p:nvPr>
        </p:nvSpPr>
        <p:spPr>
          <a:xfrm>
            <a:off x="6680200" y="1280556"/>
            <a:ext cx="717650" cy="4318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marL="0" indent="0" defTabSz="914400">
              <a:spcBef>
                <a:spcPts val="0"/>
              </a:spcBef>
              <a:buSzTx/>
              <a:buNone/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2" name="Text"/>
          <p:cNvSpPr>
            <a:spLocks noGrp="1"/>
          </p:cNvSpPr>
          <p:nvPr>
            <p:ph type="body" sz="quarter" idx="14"/>
          </p:nvPr>
        </p:nvSpPr>
        <p:spPr>
          <a:xfrm>
            <a:off x="12828424" y="1267856"/>
            <a:ext cx="742827" cy="4445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marL="0" indent="0" defTabSz="914400">
              <a:lnSpc>
                <a:spcPct val="80000"/>
              </a:lnSpc>
              <a:spcBef>
                <a:spcPts val="2000"/>
              </a:spcBef>
              <a:buSzTx/>
              <a:buNone/>
              <a:defRPr sz="2900" b="1">
                <a:solidFill>
                  <a:srgbClr val="F6F6F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3" name="Text"/>
          <p:cNvSpPr>
            <a:spLocks noGrp="1"/>
          </p:cNvSpPr>
          <p:nvPr>
            <p:ph type="body" sz="quarter" idx="15"/>
          </p:nvPr>
        </p:nvSpPr>
        <p:spPr>
          <a:xfrm>
            <a:off x="18872533" y="1267856"/>
            <a:ext cx="742827" cy="4445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marL="0" indent="0" defTabSz="914400">
              <a:lnSpc>
                <a:spcPct val="80000"/>
              </a:lnSpc>
              <a:spcBef>
                <a:spcPts val="2000"/>
              </a:spcBef>
              <a:buSzTx/>
              <a:buNone/>
              <a:defRPr sz="2900" b="1">
                <a:solidFill>
                  <a:srgbClr val="F6F6F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4" name="Text"/>
          <p:cNvSpPr>
            <a:spLocks noGrp="1"/>
          </p:cNvSpPr>
          <p:nvPr>
            <p:ph type="body" sz="quarter" idx="16"/>
          </p:nvPr>
        </p:nvSpPr>
        <p:spPr>
          <a:xfrm>
            <a:off x="18876995" y="6194559"/>
            <a:ext cx="835503" cy="454661"/>
          </a:xfrm>
          <a:prstGeom prst="rect">
            <a:avLst/>
          </a:prstGeom>
        </p:spPr>
        <p:txBody>
          <a:bodyPr wrap="none" lIns="127000" tIns="127000" rIns="127000" bIns="127000" anchor="t">
            <a:spAutoFit/>
          </a:bodyPr>
          <a:lstStyle/>
          <a:p>
            <a:pPr marL="197555" indent="-197555" defTabSz="914400">
              <a:spcBef>
                <a:spcPts val="800"/>
              </a:spcBef>
              <a:buClr>
                <a:srgbClr val="FFFFFF"/>
              </a:buClr>
              <a:defRPr sz="1600">
                <a:solidFill>
                  <a:srgbClr val="F6F6F6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endParaRPr/>
          </a:p>
        </p:txBody>
      </p:sp>
      <p:sp>
        <p:nvSpPr>
          <p:cNvPr id="325" name="Text"/>
          <p:cNvSpPr>
            <a:spLocks noGrp="1"/>
          </p:cNvSpPr>
          <p:nvPr>
            <p:ph type="body" sz="quarter" idx="17"/>
          </p:nvPr>
        </p:nvSpPr>
        <p:spPr>
          <a:xfrm>
            <a:off x="12829324" y="6194559"/>
            <a:ext cx="835503" cy="454661"/>
          </a:xfrm>
          <a:prstGeom prst="rect">
            <a:avLst/>
          </a:prstGeom>
        </p:spPr>
        <p:txBody>
          <a:bodyPr wrap="none" lIns="127000" tIns="127000" rIns="127000" bIns="127000" anchor="t">
            <a:spAutoFit/>
          </a:bodyPr>
          <a:lstStyle/>
          <a:p>
            <a:pPr marL="197555" indent="-197555" defTabSz="914400">
              <a:spcBef>
                <a:spcPts val="800"/>
              </a:spcBef>
              <a:buClr>
                <a:srgbClr val="FFFFFF"/>
              </a:buClr>
              <a:defRPr sz="1600">
                <a:solidFill>
                  <a:srgbClr val="F6F6F6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endParaRPr/>
          </a:p>
        </p:txBody>
      </p:sp>
      <p:sp>
        <p:nvSpPr>
          <p:cNvPr id="327" name="Slide Number"/>
          <p:cNvSpPr>
            <a:spLocks noGrp="1"/>
          </p:cNvSpPr>
          <p:nvPr>
            <p:ph type="sldNum" sz="quarter" idx="2"/>
          </p:nvPr>
        </p:nvSpPr>
        <p:spPr>
          <a:xfrm>
            <a:off x="327599" y="13122275"/>
            <a:ext cx="310922" cy="3079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100">
                <a:solidFill>
                  <a:srgbClr val="32323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8" name="Title Text"/>
          <p:cNvSpPr>
            <a:spLocks noGrp="1"/>
          </p:cNvSpPr>
          <p:nvPr>
            <p:ph type="title"/>
          </p:nvPr>
        </p:nvSpPr>
        <p:spPr>
          <a:xfrm>
            <a:off x="377829" y="406271"/>
            <a:ext cx="5734633" cy="1110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821531">
              <a:defRPr sz="1800" b="1">
                <a:solidFill>
                  <a:srgbClr val="1B2834"/>
                </a:solidFill>
                <a:latin typeface="Eliot Sans B04"/>
                <a:ea typeface="Eliot Sans B04"/>
                <a:cs typeface="Eliot Sans B04"/>
                <a:sym typeface="Eliot Sans B04"/>
              </a:defRPr>
            </a:lvl1pPr>
          </a:lstStyle>
          <a:p>
            <a:r>
              <a:t>Title Text</a:t>
            </a:r>
          </a:p>
        </p:txBody>
      </p:sp>
      <p:sp>
        <p:nvSpPr>
          <p:cNvPr id="32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35037" y="2474912"/>
            <a:ext cx="5124104" cy="462101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2500"/>
              </a:spcBef>
              <a:buSzTx/>
              <a:buNone/>
              <a:defRPr sz="4100">
                <a:solidFill>
                  <a:srgbClr val="1B2834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lvl1pPr>
            <a:lvl2pPr marL="0" indent="228600">
              <a:spcBef>
                <a:spcPts val="2500"/>
              </a:spcBef>
              <a:buSzTx/>
              <a:buNone/>
              <a:defRPr sz="4100">
                <a:solidFill>
                  <a:srgbClr val="1B2834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lvl2pPr>
            <a:lvl3pPr marL="0" indent="457200">
              <a:spcBef>
                <a:spcPts val="2500"/>
              </a:spcBef>
              <a:buSzTx/>
              <a:buNone/>
              <a:defRPr sz="4100">
                <a:solidFill>
                  <a:srgbClr val="1B2834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lvl3pPr>
            <a:lvl4pPr marL="0" indent="685800">
              <a:spcBef>
                <a:spcPts val="2500"/>
              </a:spcBef>
              <a:buSzTx/>
              <a:buNone/>
              <a:defRPr sz="4100">
                <a:solidFill>
                  <a:srgbClr val="1B2834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lvl4pPr>
            <a:lvl5pPr marL="0" indent="914400">
              <a:spcBef>
                <a:spcPts val="2500"/>
              </a:spcBef>
              <a:buSzTx/>
              <a:buNone/>
              <a:defRPr sz="4100">
                <a:solidFill>
                  <a:srgbClr val="1B2834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lvl="0"/>
            <a:r>
              <a:rPr lang="en-US" dirty="0" smtClean="0"/>
              <a:t>Click to edit section divider styles</a:t>
            </a:r>
          </a:p>
          <a:p>
            <a:pPr lvl="0"/>
            <a:r>
              <a:rPr lang="en-US" dirty="0" smtClean="0"/>
              <a:t>Click to edit section divider styles</a:t>
            </a:r>
          </a:p>
          <a:p>
            <a:pPr lvl="0"/>
            <a:r>
              <a:rPr lang="en-US" dirty="0" smtClean="0"/>
              <a:t>Click to edit section divider styles</a:t>
            </a:r>
          </a:p>
          <a:p>
            <a:pPr lvl="0"/>
            <a:r>
              <a:rPr lang="en-US" dirty="0" smtClean="0"/>
              <a:t>Click to edit section divider styles</a:t>
            </a:r>
          </a:p>
          <a:p>
            <a:pPr lvl="0"/>
            <a:r>
              <a:rPr lang="en-US" dirty="0" smtClean="0"/>
              <a:t>Click to edit section divider styles</a:t>
            </a:r>
          </a:p>
          <a:p>
            <a:pPr lvl="0"/>
            <a:endParaRPr lang="en-US" dirty="0" smtClean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>
                <a:solidFill>
                  <a:srgbClr val="E3ECEC"/>
                </a:solidFill>
              </a:rPr>
              <a:t>US Public Service | ©2017 IBM Corporation</a:t>
            </a:r>
            <a:endParaRPr lang="en-US" dirty="0">
              <a:solidFill>
                <a:srgbClr val="E3ECEC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AF59AC-8A57-A54F-9986-27F420D1F0EB}" type="slidenum">
              <a:rPr lang="en-US" smtClean="0">
                <a:solidFill>
                  <a:srgbClr val="E3ECEC"/>
                </a:solidFill>
              </a:rPr>
              <a:pPr/>
              <a:t>‹#›</a:t>
            </a:fld>
            <a:endParaRPr lang="en-US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1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>
                <a:solidFill>
                  <a:srgbClr val="E3ECEC"/>
                </a:solidFill>
              </a:rPr>
              <a:t>US Public Service | ©2017 IBM Corporation</a:t>
            </a:r>
            <a:endParaRPr lang="en-US" dirty="0">
              <a:solidFill>
                <a:srgbClr val="E3ECEC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AF59AC-8A57-A54F-9986-27F420D1F0EB}" type="slidenum">
              <a:rPr lang="en-US" smtClean="0">
                <a:solidFill>
                  <a:srgbClr val="E3ECEC"/>
                </a:solidFill>
              </a:rPr>
              <a:pPr/>
              <a:t>‹#›</a:t>
            </a:fld>
            <a:endParaRPr lang="en-US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81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>
                <a:solidFill>
                  <a:srgbClr val="E3ECEC"/>
                </a:solidFill>
              </a:rPr>
              <a:t>US Public Service | ©2017 IBM Corporation</a:t>
            </a:r>
            <a:endParaRPr lang="en-US" dirty="0">
              <a:solidFill>
                <a:srgbClr val="E3ECEC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AF59AC-8A57-A54F-9986-27F420D1F0EB}" type="slidenum">
              <a:rPr lang="en-US" smtClean="0">
                <a:solidFill>
                  <a:srgbClr val="E3ECEC"/>
                </a:solidFill>
              </a:rPr>
              <a:pPr/>
              <a:t>‹#›</a:t>
            </a:fld>
            <a:endParaRPr lang="en-US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24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>
                <a:solidFill>
                  <a:srgbClr val="E3ECEC"/>
                </a:solidFill>
              </a:rPr>
              <a:t>US Public Service | ©2017 IBM Corporation</a:t>
            </a:r>
            <a:endParaRPr lang="en-US" dirty="0">
              <a:solidFill>
                <a:srgbClr val="E3ECEC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AF59AC-8A57-A54F-9986-27F420D1F0EB}" type="slidenum">
              <a:rPr lang="en-US" smtClean="0">
                <a:solidFill>
                  <a:srgbClr val="E3ECEC"/>
                </a:solidFill>
              </a:rPr>
              <a:pPr/>
              <a:t>‹#›</a:t>
            </a:fld>
            <a:endParaRPr lang="en-US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90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>
                <a:solidFill>
                  <a:srgbClr val="E3ECEC"/>
                </a:solidFill>
              </a:rPr>
              <a:t>US Public Service | ©2017 IBM Corporation</a:t>
            </a:r>
            <a:endParaRPr lang="en-US" dirty="0">
              <a:solidFill>
                <a:srgbClr val="E3ECEC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AF59AC-8A57-A54F-9986-27F420D1F0EB}" type="slidenum">
              <a:rPr lang="en-US" smtClean="0">
                <a:solidFill>
                  <a:srgbClr val="E3ECEC"/>
                </a:solidFill>
              </a:rPr>
              <a:pPr/>
              <a:t>‹#›</a:t>
            </a:fld>
            <a:endParaRPr lang="en-US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71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" name="Title Text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5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>
                <a:solidFill>
                  <a:srgbClr val="E3ECEC"/>
                </a:solidFill>
              </a:rPr>
              <a:t>US Public Service | ©2017 IBM Corporation</a:t>
            </a:r>
            <a:endParaRPr lang="en-US" dirty="0">
              <a:solidFill>
                <a:srgbClr val="E3ECEC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AF59AC-8A57-A54F-9986-27F420D1F0EB}" type="slidenum">
              <a:rPr lang="en-US" smtClean="0">
                <a:solidFill>
                  <a:srgbClr val="E3ECEC"/>
                </a:solidFill>
              </a:rPr>
              <a:pPr/>
              <a:t>‹#›</a:t>
            </a:fld>
            <a:endParaRPr lang="en-US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01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>
                <a:solidFill>
                  <a:srgbClr val="E3ECEC"/>
                </a:solidFill>
              </a:rPr>
              <a:t>US Public Service | ©2017 IBM Corporation</a:t>
            </a:r>
            <a:endParaRPr lang="en-US" dirty="0">
              <a:solidFill>
                <a:srgbClr val="E3ECEC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AF59AC-8A57-A54F-9986-27F420D1F0EB}" type="slidenum">
              <a:rPr lang="en-US" smtClean="0">
                <a:solidFill>
                  <a:srgbClr val="E3ECEC"/>
                </a:solidFill>
              </a:rPr>
              <a:pPr/>
              <a:t>‹#›</a:t>
            </a:fld>
            <a:endParaRPr lang="en-US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048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>
                <a:solidFill>
                  <a:srgbClr val="E3ECEC"/>
                </a:solidFill>
              </a:rPr>
              <a:t>US Public Service | ©2017 IBM Corporation</a:t>
            </a:r>
            <a:endParaRPr lang="en-US" dirty="0">
              <a:solidFill>
                <a:srgbClr val="E3ECEC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AF59AC-8A57-A54F-9986-27F420D1F0EB}" type="slidenum">
              <a:rPr lang="en-US" smtClean="0">
                <a:solidFill>
                  <a:srgbClr val="E3ECEC"/>
                </a:solidFill>
              </a:rPr>
              <a:pPr/>
              <a:t>‹#›</a:t>
            </a:fld>
            <a:endParaRPr lang="en-US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202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07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>
                <a:solidFill>
                  <a:srgbClr val="E3ECEC"/>
                </a:solidFill>
              </a:rPr>
              <a:t>US Public Service | ©2017 IBM Corporation</a:t>
            </a:r>
            <a:endParaRPr lang="en-US" dirty="0">
              <a:solidFill>
                <a:srgbClr val="E3ECEC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AF59AC-8A57-A54F-9986-27F420D1F0EB}" type="slidenum">
              <a:rPr lang="en-US" smtClean="0">
                <a:solidFill>
                  <a:srgbClr val="E3ECEC"/>
                </a:solidFill>
              </a:rPr>
              <a:pPr/>
              <a:t>‹#›</a:t>
            </a:fld>
            <a:endParaRPr lang="en-US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68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>
                <a:solidFill>
                  <a:srgbClr val="E3ECEC"/>
                </a:solidFill>
              </a:rPr>
              <a:t>US Public Service | ©2017 IBM Corporation</a:t>
            </a:r>
            <a:endParaRPr lang="en-US" dirty="0">
              <a:solidFill>
                <a:srgbClr val="E3ECEC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1AF59AC-8A57-A54F-9986-27F420D1F0EB}" type="slidenum">
              <a:rPr lang="en-US" smtClean="0">
                <a:solidFill>
                  <a:srgbClr val="E3ECEC"/>
                </a:solidFill>
              </a:rPr>
              <a:pPr/>
              <a:t>‹#›</a:t>
            </a:fld>
            <a:endParaRPr lang="en-US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7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BM Design: 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xfrm>
            <a:off x="952500" y="624633"/>
            <a:ext cx="19680616" cy="1765302"/>
          </a:xfrm>
          <a:prstGeom prst="rect">
            <a:avLst/>
          </a:prstGeom>
        </p:spPr>
        <p:txBody>
          <a:bodyPr lIns="25400" tIns="25400" rIns="25400" bIns="25400" anchor="t"/>
          <a:lstStyle>
            <a:lvl1pPr marR="57150" defTabSz="1282700">
              <a:lnSpc>
                <a:spcPct val="80000"/>
              </a:lnSpc>
              <a:defRPr sz="5200" spc="-156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Title Text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idx="1"/>
          </p:nvPr>
        </p:nvSpPr>
        <p:spPr>
          <a:xfrm>
            <a:off x="1003300" y="3218261"/>
            <a:ext cx="22148800" cy="9639302"/>
          </a:xfrm>
          <a:prstGeom prst="rect">
            <a:avLst/>
          </a:prstGeom>
        </p:spPr>
        <p:txBody>
          <a:bodyPr anchor="t"/>
          <a:lstStyle>
            <a:lvl1pPr marR="57150" defTabSz="1282700">
              <a:spcBef>
                <a:spcPts val="2500"/>
              </a:spcBef>
              <a:buClr>
                <a:srgbClr val="1EB2EE"/>
              </a:buClr>
              <a:buSzPct val="120000"/>
              <a:defRPr spc="-104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1pPr>
            <a:lvl2pPr marL="1016000" marR="57150" indent="-381000" defTabSz="1282700">
              <a:spcBef>
                <a:spcPts val="800"/>
              </a:spcBef>
              <a:buClr>
                <a:srgbClr val="82BF41"/>
              </a:buClr>
              <a:buSzPct val="125000"/>
              <a:buFont typeface="Gill Sans"/>
              <a:defRPr sz="3200" spc="-64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2pPr>
            <a:lvl3pPr marL="1333500" marR="57150" indent="-317500" defTabSz="1282700">
              <a:spcBef>
                <a:spcPts val="800"/>
              </a:spcBef>
              <a:buClr>
                <a:srgbClr val="19A548"/>
              </a:buClr>
              <a:buSzPct val="125000"/>
              <a:buChar char="-"/>
              <a:defRPr sz="2200" spc="-44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3pPr>
            <a:lvl4pPr marL="1651000" marR="57150" indent="-317500" defTabSz="1282700">
              <a:spcBef>
                <a:spcPts val="800"/>
              </a:spcBef>
              <a:buSzPct val="100000"/>
              <a:buChar char="-"/>
              <a:defRPr sz="1400" spc="-28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4pPr>
            <a:lvl5pPr marL="1841500" marR="57150" indent="-254000" defTabSz="1282700">
              <a:spcBef>
                <a:spcPts val="800"/>
              </a:spcBef>
              <a:buSzPct val="100000"/>
              <a:buChar char="-"/>
              <a:defRPr sz="1200" spc="-24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2"/>
          </p:nvPr>
        </p:nvSpPr>
        <p:spPr>
          <a:xfrm>
            <a:off x="22912072" y="13157200"/>
            <a:ext cx="181612" cy="1803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spc="-28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86383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80919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89368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i="1"/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2.xml"/><Relationship Id="rId14" Type="http://schemas.openxmlformats.org/officeDocument/2006/relationships/image" Target="../media/image6.jp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5" r:id="rId22"/>
    <p:sldLayoutId id="2147483676" r:id="rId23"/>
    <p:sldLayoutId id="2147483682" r:id="rId2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84000" cy="137286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1828800" hangingPunct="1"/>
            <a:r>
              <a:rPr lang="en-US" kern="1200" smtClean="0">
                <a:solidFill>
                  <a:srgbClr val="E3ECEC"/>
                </a:solidFill>
              </a:rPr>
              <a:t>US Public Service | ©2017 IBM Corporation</a:t>
            </a:r>
            <a:endParaRPr lang="en-US" kern="1200" dirty="0">
              <a:solidFill>
                <a:srgbClr val="E3ECE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1828800" hangingPunct="1"/>
            <a:fld id="{A1AF59AC-8A57-A54F-9986-27F420D1F0EB}" type="slidenum">
              <a:rPr lang="en-US" kern="1200" smtClean="0">
                <a:solidFill>
                  <a:srgbClr val="E3ECEC"/>
                </a:solidFill>
              </a:rPr>
              <a:pPr defTabSz="1828800" hangingPunct="1"/>
              <a:t>‹#›</a:t>
            </a:fld>
            <a:endParaRPr lang="en-US" kern="1200" dirty="0">
              <a:solidFill>
                <a:srgbClr val="E3ECEC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855243" y="160100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endParaRPr lang="en-US" sz="3600" kern="1200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5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accent3"/>
          </a:solidFill>
          <a:latin typeface="Arial" charset="0"/>
          <a:ea typeface="Arial" charset="0"/>
          <a:cs typeface="Arial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accent5"/>
          </a:solidFill>
          <a:latin typeface="Arial" charset="0"/>
          <a:ea typeface="Arial" charset="0"/>
          <a:cs typeface="Arial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1717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tiff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tiff"/><Relationship Id="rId10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80451"/>
            <a:ext cx="21031200" cy="57054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Neue Roman for IBM" charset="0"/>
                <a:ea typeface="HelvNeue Roman for IBM" charset="0"/>
                <a:cs typeface="HelvNeue Roman for IBM" charset="0"/>
              </a:rPr>
              <a:t>IBM+VA Project</a:t>
            </a:r>
            <a:br>
              <a:rPr lang="en-US" dirty="0" smtClean="0">
                <a:latin typeface="HelvNeue Roman for IBM" charset="0"/>
                <a:ea typeface="HelvNeue Roman for IBM" charset="0"/>
                <a:cs typeface="HelvNeue Roman for IBM" charset="0"/>
              </a:rPr>
            </a:br>
            <a:r>
              <a:rPr lang="en-US" sz="8000" b="0" dirty="0" smtClean="0">
                <a:latin typeface="Helvetica Neue for IBM Light" charset="0"/>
                <a:ea typeface="Helvetica Neue for IBM Light" charset="0"/>
                <a:cs typeface="Helvetica Neue for IBM Light" charset="0"/>
              </a:rPr>
              <a:t>Employment Fulfillment</a:t>
            </a:r>
            <a:endParaRPr lang="en-US" sz="8000" b="0" dirty="0">
              <a:latin typeface="Helvetica Neue for IBM Light" charset="0"/>
              <a:ea typeface="Helvetica Neue for IBM Light" charset="0"/>
              <a:cs typeface="Helvetica Neue for IBM Light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676399" y="12712701"/>
            <a:ext cx="7268818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l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>
                <a:solidFill>
                  <a:srgbClr val="E3ECEC"/>
                </a:solidFill>
              </a:rPr>
              <a:t>US Public Service | ©2017 IBM Corporation</a:t>
            </a:r>
            <a:endParaRPr lang="en-US" dirty="0">
              <a:solidFill>
                <a:srgbClr val="E3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1061572"/>
            <a:ext cx="20828000" cy="8727889"/>
          </a:xfrm>
        </p:spPr>
        <p:txBody>
          <a:bodyPr>
            <a:normAutofit/>
          </a:bodyPr>
          <a:lstStyle/>
          <a:p>
            <a:r>
              <a:rPr lang="en-US" dirty="0" smtClean="0"/>
              <a:t>save a life + </a:t>
            </a:r>
            <a:r>
              <a:rPr lang="en-US" b="1" dirty="0" smtClean="0">
                <a:solidFill>
                  <a:srgbClr val="0070C0"/>
                </a:solidFill>
              </a:rPr>
              <a:t>build a </a:t>
            </a:r>
            <a:r>
              <a:rPr lang="en-US" b="1" smtClean="0">
                <a:solidFill>
                  <a:srgbClr val="0070C0"/>
                </a:solidFill>
              </a:rPr>
              <a:t>good life</a:t>
            </a:r>
            <a:br>
              <a:rPr lang="en-US" b="1" smtClean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/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enabling veterans to find fulfilling employment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7401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6090460" y="-380"/>
            <a:ext cx="18266345" cy="13716380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/>
            </a:pPr>
            <a:endParaRPr dirty="0"/>
          </a:p>
        </p:txBody>
      </p:sp>
      <p:sp>
        <p:nvSpPr>
          <p:cNvPr id="6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33" name="James represents a new hire who is enthusiastic, and still learning the system, but may have issues finding the answers or resources that he needs to be successful."/>
          <p:cNvSpPr/>
          <p:nvPr/>
        </p:nvSpPr>
        <p:spPr>
          <a:xfrm>
            <a:off x="291023" y="329714"/>
            <a:ext cx="5677850" cy="493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>
                <a:solidFill>
                  <a:srgbClr val="0070C0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Persona </a:t>
            </a:r>
          </a:p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sz="2400" dirty="0" smtClean="0">
                <a:latin typeface="HelvNeue Bold for IBM"/>
                <a:ea typeface="HelvNeue Bold for IBM"/>
                <a:cs typeface="HelvNeue Bold for IBM"/>
                <a:sym typeface="HelvNeue Bold for IBM"/>
              </a:rPr>
              <a:t>James</a:t>
            </a:r>
            <a:r>
              <a:rPr sz="2400" dirty="0" smtClean="0"/>
              <a:t> </a:t>
            </a:r>
            <a:r>
              <a:rPr lang="en-US" sz="2400" dirty="0" smtClean="0"/>
              <a:t>is a Veteran who separated 2 months ago. He had a 9-5 job through signing his papers, so he didn’t have time to attend trainings or put a lot of thought into his next step. Although he did create a short-term plan, he’s already dissatisfied and bored. He has applied for a few jobs and hasn’t heard back. He feels defeated and needs a nudge to determine out how to approach a longer-term plan for his career. </a:t>
            </a:r>
            <a:endParaRPr sz="2400" dirty="0"/>
          </a:p>
        </p:txBody>
      </p:sp>
      <p:sp>
        <p:nvSpPr>
          <p:cNvPr id="635" name="Line"/>
          <p:cNvSpPr/>
          <p:nvPr/>
        </p:nvSpPr>
        <p:spPr>
          <a:xfrm>
            <a:off x="8117856" y="6723136"/>
            <a:ext cx="5909346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6" name="Line"/>
          <p:cNvSpPr/>
          <p:nvPr/>
        </p:nvSpPr>
        <p:spPr>
          <a:xfrm>
            <a:off x="16402612" y="6729486"/>
            <a:ext cx="5472560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7" name="Line"/>
          <p:cNvSpPr/>
          <p:nvPr/>
        </p:nvSpPr>
        <p:spPr>
          <a:xfrm>
            <a:off x="14996513" y="2232114"/>
            <a:ext cx="1" cy="3372995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14983813" y="7841164"/>
            <a:ext cx="1" cy="3372994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4198" y="1869418"/>
            <a:ext cx="841598" cy="86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53732" y="1864647"/>
            <a:ext cx="841598" cy="86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4198" y="10675373"/>
            <a:ext cx="841598" cy="86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191832" y="10633337"/>
            <a:ext cx="923529" cy="947674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Space Questions…"/>
          <p:cNvSpPr/>
          <p:nvPr/>
        </p:nvSpPr>
        <p:spPr>
          <a:xfrm>
            <a:off x="7775376" y="3299187"/>
            <a:ext cx="5999191" cy="22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“I couldn’t wait to take off the uniform, but now I kind of miss it.” </a:t>
            </a:r>
          </a:p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“I might go back to school.” </a:t>
            </a:r>
          </a:p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“I’ll figure it out.” </a:t>
            </a:r>
          </a:p>
        </p:txBody>
      </p:sp>
      <p:sp>
        <p:nvSpPr>
          <p:cNvPr id="648" name="There is a disconnected between experience &amp; work…"/>
          <p:cNvSpPr/>
          <p:nvPr/>
        </p:nvSpPr>
        <p:spPr>
          <a:xfrm>
            <a:off x="16803017" y="2920940"/>
            <a:ext cx="6350897" cy="335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Maybe I should’ve done that coding training that was offered when I was on the base</a:t>
            </a:r>
            <a:r>
              <a:rPr lang="mr-IN" dirty="0" smtClean="0"/>
              <a:t>…</a:t>
            </a:r>
            <a:endParaRPr lang="en-US" dirty="0" smtClean="0"/>
          </a:p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I shouldn’t have spent all of my time partying with the battalion in those last few months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I was a shitty student, so I don’t think I should go back to school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649" name="Complains…"/>
          <p:cNvSpPr/>
          <p:nvPr/>
        </p:nvSpPr>
        <p:spPr>
          <a:xfrm>
            <a:off x="7766888" y="7398631"/>
            <a:ext cx="6007680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Spend time with high school friends </a:t>
            </a:r>
          </a:p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Watch TV / games </a:t>
            </a:r>
          </a:p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Occasionally apply for jobs, but don’t know people who can vouch for me</a:t>
            </a:r>
          </a:p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Drive for ride sharing companies at night</a:t>
            </a:r>
            <a:endParaRPr dirty="0"/>
          </a:p>
        </p:txBody>
      </p:sp>
      <p:sp>
        <p:nvSpPr>
          <p:cNvPr id="650" name="Stressed…"/>
          <p:cNvSpPr/>
          <p:nvPr/>
        </p:nvSpPr>
        <p:spPr>
          <a:xfrm>
            <a:off x="16803017" y="6907549"/>
            <a:ext cx="6350897" cy="3894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mtClean="0"/>
              <a:t>Embarrassed </a:t>
            </a:r>
            <a:r>
              <a:rPr lang="en-US" dirty="0" smtClean="0"/>
              <a:t>that other guys in </a:t>
            </a:r>
            <a:r>
              <a:rPr lang="en-US" smtClean="0"/>
              <a:t>battalion seem to be doing better than me </a:t>
            </a:r>
            <a:endParaRPr lang="en-US" dirty="0" smtClean="0"/>
          </a:p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Nervous I won’t get a better job </a:t>
            </a:r>
          </a:p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Angry that I’m not making as much money as I did in service</a:t>
            </a:r>
          </a:p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Confused by VA career resources </a:t>
            </a:r>
          </a:p>
          <a:p>
            <a:pPr algn="l">
              <a:lnSpc>
                <a:spcPct val="160000"/>
              </a:lnSpc>
              <a:tabLst>
                <a:tab pos="7594600" algn="l"/>
              </a:tabLst>
              <a:defRPr sz="2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Irritated that my friends don’t get it</a:t>
            </a:r>
          </a:p>
        </p:txBody>
      </p:sp>
      <p:sp>
        <p:nvSpPr>
          <p:cNvPr id="651" name="Circle"/>
          <p:cNvSpPr/>
          <p:nvPr/>
        </p:nvSpPr>
        <p:spPr>
          <a:xfrm>
            <a:off x="13180758" y="4944006"/>
            <a:ext cx="3555312" cy="355531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652" name="Says"/>
          <p:cNvSpPr/>
          <p:nvPr/>
        </p:nvSpPr>
        <p:spPr>
          <a:xfrm>
            <a:off x="8793449" y="2085318"/>
            <a:ext cx="7668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tabLst>
                <a:tab pos="7594600" algn="l"/>
              </a:tabLst>
              <a:defRPr sz="2200" b="1" spc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Says</a:t>
            </a:r>
          </a:p>
        </p:txBody>
      </p:sp>
      <p:sp>
        <p:nvSpPr>
          <p:cNvPr id="653" name="Thinks"/>
          <p:cNvSpPr/>
          <p:nvPr/>
        </p:nvSpPr>
        <p:spPr>
          <a:xfrm>
            <a:off x="20147249" y="2085318"/>
            <a:ext cx="101471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tabLst>
                <a:tab pos="7594600" algn="l"/>
              </a:tabLst>
              <a:defRPr sz="2200" b="1" spc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Thinks</a:t>
            </a:r>
          </a:p>
        </p:txBody>
      </p:sp>
      <p:sp>
        <p:nvSpPr>
          <p:cNvPr id="654" name="Does"/>
          <p:cNvSpPr/>
          <p:nvPr/>
        </p:nvSpPr>
        <p:spPr>
          <a:xfrm>
            <a:off x="8846030" y="10891273"/>
            <a:ext cx="79752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tabLst>
                <a:tab pos="7594600" algn="l"/>
              </a:tabLst>
              <a:defRPr sz="2200" b="1" spc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Does</a:t>
            </a:r>
          </a:p>
        </p:txBody>
      </p:sp>
      <p:sp>
        <p:nvSpPr>
          <p:cNvPr id="655" name="Feels"/>
          <p:cNvSpPr/>
          <p:nvPr/>
        </p:nvSpPr>
        <p:spPr>
          <a:xfrm>
            <a:off x="20326832" y="10891273"/>
            <a:ext cx="82876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tabLst>
                <a:tab pos="7594600" algn="l"/>
              </a:tabLst>
              <a:defRPr sz="2200" b="1" spc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Feels</a:t>
            </a:r>
          </a:p>
        </p:txBody>
      </p:sp>
      <p:sp>
        <p:nvSpPr>
          <p:cNvPr id="30" name="Ex-Military"/>
          <p:cNvSpPr/>
          <p:nvPr/>
        </p:nvSpPr>
        <p:spPr>
          <a:xfrm>
            <a:off x="3334911" y="6364759"/>
            <a:ext cx="161810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Army Vet</a:t>
            </a:r>
            <a:br>
              <a:rPr lang="en-US" dirty="0" smtClean="0"/>
            </a:br>
            <a:r>
              <a:rPr lang="en-US" dirty="0" smtClean="0"/>
              <a:t>(Enlisted)</a:t>
            </a:r>
            <a:endParaRPr dirty="0"/>
          </a:p>
          <a:p>
            <a:pPr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2" name="33 years old (White)"/>
          <p:cNvSpPr/>
          <p:nvPr/>
        </p:nvSpPr>
        <p:spPr>
          <a:xfrm>
            <a:off x="708388" y="5299461"/>
            <a:ext cx="1771729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64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24</a:t>
            </a:r>
            <a:r>
              <a:rPr dirty="0" smtClean="0"/>
              <a:t> </a:t>
            </a:r>
            <a:r>
              <a:rPr dirty="0"/>
              <a:t>years old </a:t>
            </a:r>
            <a:r>
              <a:rPr dirty="0" smtClean="0"/>
              <a:t>(</a:t>
            </a:r>
            <a:r>
              <a:rPr lang="en-US" dirty="0"/>
              <a:t>H</a:t>
            </a:r>
            <a:r>
              <a:rPr lang="en-US" dirty="0" smtClean="0"/>
              <a:t>ispanic</a:t>
            </a:r>
            <a:r>
              <a:rPr dirty="0" smtClean="0"/>
              <a:t>)</a:t>
            </a:r>
            <a:endParaRPr dirty="0"/>
          </a:p>
        </p:txBody>
      </p:sp>
      <p:pic>
        <p:nvPicPr>
          <p:cNvPr id="33" name="pasted-image.pdf" descr="pasted-image.pdf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/>
          </a:blip>
          <a:stretch>
            <a:fillRect/>
          </a:stretch>
        </p:blipFill>
        <p:spPr>
          <a:xfrm>
            <a:off x="1153010" y="7433482"/>
            <a:ext cx="781166" cy="845742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Married with 2 kids"/>
          <p:cNvSpPr/>
          <p:nvPr/>
        </p:nvSpPr>
        <p:spPr>
          <a:xfrm>
            <a:off x="618533" y="8354386"/>
            <a:ext cx="197131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 smtClean="0"/>
              <a:t>Girlfriend, </a:t>
            </a:r>
            <a:br>
              <a:rPr lang="en-US" dirty="0" smtClean="0"/>
            </a:br>
            <a:r>
              <a:rPr lang="en-US" dirty="0" smtClean="0"/>
              <a:t>no kids</a:t>
            </a:r>
            <a:endParaRPr dirty="0"/>
          </a:p>
        </p:txBody>
      </p:sp>
      <p:sp>
        <p:nvSpPr>
          <p:cNvPr id="37" name="Masters in  Cyber Security"/>
          <p:cNvSpPr/>
          <p:nvPr/>
        </p:nvSpPr>
        <p:spPr>
          <a:xfrm>
            <a:off x="2999365" y="8329599"/>
            <a:ext cx="2213404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High School Diploma</a:t>
            </a:r>
            <a:endParaRPr dirty="0"/>
          </a:p>
        </p:txBody>
      </p:sp>
      <p:pic>
        <p:nvPicPr>
          <p:cNvPr id="38" name="pasted-image.png" descr="pasted-image.png"/>
          <p:cNvPicPr>
            <a:picLocks noChangeAspect="1"/>
          </p:cNvPicPr>
          <p:nvPr/>
        </p:nvPicPr>
        <p:blipFill>
          <a:blip r:embed="rId8">
            <a:biLevel thresh="75000"/>
            <a:extLst/>
          </a:blip>
          <a:stretch>
            <a:fillRect/>
          </a:stretch>
        </p:blipFill>
        <p:spPr>
          <a:xfrm>
            <a:off x="3762861" y="7390255"/>
            <a:ext cx="674745" cy="845742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Married with 2 kids"/>
          <p:cNvSpPr/>
          <p:nvPr/>
        </p:nvSpPr>
        <p:spPr>
          <a:xfrm>
            <a:off x="-1105" y="11381668"/>
            <a:ext cx="197131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 smtClean="0"/>
              <a:t>Moving back to hometown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483990" y="10362259"/>
            <a:ext cx="1001121" cy="1001121"/>
          </a:xfrm>
          <a:prstGeom prst="rect">
            <a:avLst/>
          </a:prstGeom>
        </p:spPr>
      </p:pic>
      <p:sp>
        <p:nvSpPr>
          <p:cNvPr id="46" name="Married with 2 kids"/>
          <p:cNvSpPr/>
          <p:nvPr/>
        </p:nvSpPr>
        <p:spPr>
          <a:xfrm>
            <a:off x="1988325" y="11440104"/>
            <a:ext cx="197131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/>
              <a:t>T</a:t>
            </a:r>
            <a:r>
              <a:rPr lang="en-US" smtClean="0"/>
              <a:t>aking time off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2433295" y="10492761"/>
            <a:ext cx="1081371" cy="1081371"/>
          </a:xfrm>
          <a:prstGeom prst="rect">
            <a:avLst/>
          </a:prstGeom>
        </p:spPr>
      </p:pic>
      <p:pic>
        <p:nvPicPr>
          <p:cNvPr id="39" name="pasted-image.pdf" descr="pasted-image.pdf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alphaModFix amt="85000"/>
            <a:extLst/>
          </a:blip>
          <a:stretch>
            <a:fillRect/>
          </a:stretch>
        </p:blipFill>
        <p:spPr>
          <a:xfrm>
            <a:off x="3751387" y="5591171"/>
            <a:ext cx="781166" cy="782144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James represents a new hire who is enthusiastic, and still learning the system, but may have issues finding the answers or resources that he needs to be successful."/>
          <p:cNvSpPr/>
          <p:nvPr/>
        </p:nvSpPr>
        <p:spPr>
          <a:xfrm>
            <a:off x="286904" y="9587212"/>
            <a:ext cx="593483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200" dirty="0" smtClean="0">
                <a:latin typeface="HelvNeue Roman for IBM" charset="0"/>
                <a:ea typeface="HelvNeue Roman for IBM" charset="0"/>
                <a:cs typeface="HelvNeue Roman for IBM" charset="0"/>
                <a:sym typeface="HelvNeue Bold for IBM"/>
              </a:rPr>
              <a:t>His short-term plan includes: </a:t>
            </a:r>
            <a:endParaRPr sz="3200" dirty="0">
              <a:latin typeface="HelvNeue Roman for IBM" charset="0"/>
              <a:ea typeface="HelvNeue Roman for IBM" charset="0"/>
              <a:cs typeface="HelvNeue Roman for IB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4439181" y="10494514"/>
            <a:ext cx="1121314" cy="1121314"/>
          </a:xfrm>
          <a:prstGeom prst="rect">
            <a:avLst/>
          </a:prstGeom>
        </p:spPr>
      </p:pic>
      <p:sp>
        <p:nvSpPr>
          <p:cNvPr id="52" name="Married with 2 kids"/>
          <p:cNvSpPr/>
          <p:nvPr/>
        </p:nvSpPr>
        <p:spPr>
          <a:xfrm>
            <a:off x="4014182" y="11524662"/>
            <a:ext cx="197131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 smtClean="0"/>
              <a:t>Driving for ride sharing service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6419196" y="329714"/>
            <a:ext cx="3147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>
                <a:solidFill>
                  <a:srgbClr val="0070C0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Empathy Map</a:t>
            </a:r>
            <a:endParaRPr lang="en-US" sz="3600" dirty="0">
              <a:solidFill>
                <a:srgbClr val="0070C0"/>
              </a:solidFill>
              <a:latin typeface="HelvNeue Bold for IBM"/>
              <a:ea typeface="HelvNeue Bold for IBM"/>
              <a:cs typeface="HelvNeue Bold for IBM"/>
              <a:sym typeface="HelvNeue Bold for IBM"/>
            </a:endParaRPr>
          </a:p>
        </p:txBody>
      </p:sp>
    </p:spTree>
    <p:extLst>
      <p:ext uri="{BB962C8B-B14F-4D97-AF65-F5344CB8AC3E}">
        <p14:creationId xmlns:p14="http://schemas.microsoft.com/office/powerpoint/2010/main" val="2359116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33" name="James represents a new hire who is enthusiastic, and still learning the system, but may have issues finding the answers or resources that he needs to be successful."/>
          <p:cNvSpPr/>
          <p:nvPr/>
        </p:nvSpPr>
        <p:spPr>
          <a:xfrm>
            <a:off x="291023" y="771953"/>
            <a:ext cx="5523650" cy="608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>
                <a:solidFill>
                  <a:srgbClr val="0070C0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Journey Map </a:t>
            </a:r>
          </a:p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endParaRPr lang="en-US" sz="3600" dirty="0">
              <a:latin typeface="HelvNeue Bold for IBM"/>
              <a:ea typeface="HelvNeue Bold for IBM"/>
              <a:cs typeface="HelvNeue Bold for IBM"/>
              <a:sym typeface="HelvNeue Bold for IBM"/>
            </a:endParaRPr>
          </a:p>
          <a:p>
            <a:pPr algn="l">
              <a:spcBef>
                <a:spcPts val="2500"/>
              </a:spcBef>
              <a:spcAft>
                <a:spcPts val="1200"/>
              </a:spcAft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/>
              <a:t>This journey map is adapted from the VACI Veteran Journey Map as informed by our research:</a:t>
            </a:r>
          </a:p>
          <a:p>
            <a:pPr marL="571500" indent="-571500" algn="l">
              <a:buFont typeface="Arial" charset="0"/>
              <a:buChar char="•"/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200" dirty="0" smtClean="0"/>
              <a:t>Research reports</a:t>
            </a:r>
          </a:p>
          <a:p>
            <a:pPr marL="571500" indent="-571500" algn="l">
              <a:buFont typeface="Arial" charset="0"/>
              <a:buChar char="•"/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200" dirty="0" smtClean="0"/>
              <a:t>Chaplain interviews (3)</a:t>
            </a:r>
          </a:p>
          <a:p>
            <a:pPr marL="571500" indent="-571500" algn="l">
              <a:buFont typeface="Arial" charset="0"/>
              <a:buChar char="•"/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200" dirty="0" smtClean="0"/>
              <a:t>Transition SME interview (1)</a:t>
            </a:r>
          </a:p>
          <a:p>
            <a:pPr marL="571500" indent="-571500" algn="l">
              <a:buFont typeface="Arial" charset="0"/>
              <a:buChar char="•"/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200" dirty="0" smtClean="0"/>
              <a:t>Chat-bot responses </a:t>
            </a:r>
            <a:endParaRPr sz="3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98855"/>
              </p:ext>
            </p:extLst>
          </p:nvPr>
        </p:nvGraphicFramePr>
        <p:xfrm>
          <a:off x="6236207" y="869627"/>
          <a:ext cx="17867376" cy="12567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690"/>
                <a:gridCol w="3785518"/>
                <a:gridCol w="3785518"/>
                <a:gridCol w="3287550"/>
                <a:gridCol w="3287550"/>
                <a:gridCol w="3287550"/>
              </a:tblGrid>
              <a:tr h="1818709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steps</a:t>
                      </a:r>
                      <a:endParaRPr lang="en-US" sz="2000" b="1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vert="vert270" anchor="ctr"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Understanding</a:t>
                      </a:r>
                      <a:r>
                        <a:rPr lang="en-US" sz="2000" b="1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the process of separating</a:t>
                      </a:r>
                      <a:endParaRPr lang="en-US" sz="2000" b="1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Finding something to do</a:t>
                      </a:r>
                      <a:endParaRPr lang="en-US" sz="2000" b="1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Translating my military skills</a:t>
                      </a:r>
                      <a:endParaRPr lang="en-US" sz="2000" b="1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Acquiring</a:t>
                      </a:r>
                      <a:r>
                        <a:rPr lang="en-US" sz="2000" b="1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the appropriate education, new skills, and credentials </a:t>
                      </a:r>
                      <a:endParaRPr lang="en-US" sz="2000" b="1" dirty="0" smtClean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Finding the right job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04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doing</a:t>
                      </a:r>
                      <a:endParaRPr lang="en-US" sz="2000" b="1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vert="vert270" anchor="ctr"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Continuing with daily routine (job)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Putting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TAP resources in a folder (not reading them)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Putting together a short-term plan to get a signature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Vacation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Doing odd jobs 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Applying for jobs 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Seeing friends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Two part-time jobs</a:t>
                      </a:r>
                      <a:endParaRPr lang="en-US" sz="2000" baseline="0" dirty="0" smtClean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Applying for better jobs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Exploring options to build skills;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web research mostly 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Talking to a few Veteran friends about ideas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Using some new tools to find jobs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87204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thinking</a:t>
                      </a:r>
                      <a:endParaRPr lang="en-US" sz="2000" b="1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vert="vert270" anchor="ctr"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I’ll figure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it out later 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I can’t wait to take off this uniform 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I’ll miss my battalion 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TAP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made me think I could do anything, so why do I keep getting rejected?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I was responsible for 3 million $ worth of equipment, and now they want me to run the drive-through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I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am trained to kill people</a:t>
                      </a:r>
                      <a:r>
                        <a:rPr lang="mr-IN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…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that doesn’t translate</a:t>
                      </a:r>
                      <a:endParaRPr lang="en-US" sz="2000" dirty="0" smtClean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I was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n’t good at school so I went into the Army, and now I need to go back?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There are so many options for training, but what do I pick?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What are my actual opportunities for something better?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How do I find the right thing when I don’t know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anyone?</a:t>
                      </a:r>
                      <a:endParaRPr lang="en-US" sz="2000" dirty="0" smtClean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Maybe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I should join the reserves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87204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feeling</a:t>
                      </a:r>
                      <a:endParaRPr lang="en-US" sz="2000" b="1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vert="vert270" anchor="ctr"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Excited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Slightly nervous 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Apathetic 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Discouraged 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Frustrated 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Lost 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Defeated 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Unmotivated 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Overwhelmed by options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Confused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about benefits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Curious about potential for something better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Conflicted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about options 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Discouraged with lack of network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87204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VA existing</a:t>
                      </a:r>
                      <a:r>
                        <a:rPr lang="en-US" sz="2000" b="1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benefits</a:t>
                      </a:r>
                      <a:endParaRPr lang="en-US" sz="2000" b="1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vert="vert270" anchor="ctr"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Transition Assistance Program (TAP)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GI Bill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Career Center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Vocational Rehab &amp; Employment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Skills Translator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Career Center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Resume Builder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GI Bill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Vocational Rehab &amp; Employment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Educational &amp; Vocational Counseling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Career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 Center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Veterans Job Bank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Resume Builder</a:t>
                      </a:r>
                    </a:p>
                    <a:p>
                      <a:pPr marL="342900" indent="-342900" algn="l">
                        <a:buFont typeface="Arial" charset="0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VA Employment</a:t>
                      </a:r>
                      <a:endParaRPr lang="en-US" sz="20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688667" y="179869"/>
            <a:ext cx="3725333" cy="533479"/>
          </a:xfrm>
          <a:prstGeom prst="rect">
            <a:avLst/>
          </a:prstGeom>
          <a:solidFill>
            <a:srgbClr val="83C87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smtClean="0"/>
              <a:t>GETTING OUT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549467" y="179870"/>
            <a:ext cx="3623733" cy="533479"/>
          </a:xfrm>
          <a:prstGeom prst="rect">
            <a:avLst/>
          </a:prstGeom>
          <a:solidFill>
            <a:srgbClr val="81C89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STARTING UP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308667" y="179869"/>
            <a:ext cx="9794917" cy="533479"/>
          </a:xfrm>
          <a:prstGeom prst="rect">
            <a:avLst/>
          </a:prstGeom>
          <a:solidFill>
            <a:srgbClr val="54C3B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REINVENTING MYSELF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7444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633" name="James represents a new hire who is enthusiastic, and still learning the system, but may have issues finding the answers or resources that he needs to be successful."/>
          <p:cNvSpPr/>
          <p:nvPr/>
        </p:nvSpPr>
        <p:spPr>
          <a:xfrm>
            <a:off x="291023" y="480125"/>
            <a:ext cx="552365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>
                <a:solidFill>
                  <a:srgbClr val="0070C0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DRAFT Hills</a:t>
            </a:r>
            <a:endParaRPr lang="en-US" sz="3600" dirty="0" smtClean="0">
              <a:solidFill>
                <a:srgbClr val="0070C0"/>
              </a:solidFill>
              <a:latin typeface="HelvNeue Bold for IBM"/>
              <a:ea typeface="HelvNeue Bold for IBM"/>
              <a:cs typeface="HelvNeue Bold for IBM"/>
              <a:sym typeface="HelvNeue Bold for IBM"/>
            </a:endParaRPr>
          </a:p>
        </p:txBody>
      </p:sp>
      <p:sp>
        <p:nvSpPr>
          <p:cNvPr id="5" name="Shape 233"/>
          <p:cNvSpPr/>
          <p:nvPr/>
        </p:nvSpPr>
        <p:spPr>
          <a:xfrm>
            <a:off x="6423408" y="2446130"/>
            <a:ext cx="5625157" cy="325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0" marR="0" algn="l">
              <a:defRPr sz="8800" spc="-264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4000" dirty="0" smtClean="0">
                <a:solidFill>
                  <a:srgbClr val="1CB3A0"/>
                </a:solidFill>
              </a:rPr>
              <a:t>(1) can build a professional network </a:t>
            </a:r>
          </a:p>
          <a:p>
            <a:pPr marL="0" marR="0" algn="l">
              <a:defRPr sz="8800" spc="-264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4000" dirty="0" smtClean="0">
              <a:solidFill>
                <a:srgbClr val="EEC02B"/>
              </a:solidFill>
            </a:endParaRPr>
          </a:p>
          <a:p>
            <a:pPr marL="0" marR="0" algn="l">
              <a:defRPr sz="8800" spc="-264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4000" dirty="0">
                <a:solidFill>
                  <a:srgbClr val="EEC02B"/>
                </a:solidFill>
              </a:rPr>
              <a:t>w</a:t>
            </a:r>
            <a:r>
              <a:rPr lang="en-US" sz="4000" dirty="0" smtClean="0">
                <a:solidFill>
                  <a:srgbClr val="EEC02B"/>
                </a:solidFill>
              </a:rPr>
              <a:t>ithout sending a single email.</a:t>
            </a:r>
            <a:endParaRPr sz="4000" dirty="0">
              <a:solidFill>
                <a:srgbClr val="EEC02B"/>
              </a:solidFill>
            </a:endParaRPr>
          </a:p>
        </p:txBody>
      </p:sp>
      <p:sp>
        <p:nvSpPr>
          <p:cNvPr id="6" name="Shape 236"/>
          <p:cNvSpPr/>
          <p:nvPr/>
        </p:nvSpPr>
        <p:spPr>
          <a:xfrm>
            <a:off x="6584771" y="588347"/>
            <a:ext cx="381001" cy="381001"/>
          </a:xfrm>
          <a:prstGeom prst="rect">
            <a:avLst/>
          </a:prstGeom>
          <a:solidFill>
            <a:srgbClr val="88B44A"/>
          </a:solidFill>
          <a:ln w="25400"/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" name="Shape 237"/>
          <p:cNvSpPr/>
          <p:nvPr/>
        </p:nvSpPr>
        <p:spPr>
          <a:xfrm>
            <a:off x="8451671" y="588347"/>
            <a:ext cx="381001" cy="381001"/>
          </a:xfrm>
          <a:prstGeom prst="rect">
            <a:avLst/>
          </a:prstGeom>
          <a:solidFill>
            <a:srgbClr val="90BF4E">
              <a:alpha val="64999"/>
            </a:srgbClr>
          </a:solidFill>
          <a:ln w="25400"/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" name="Shape 238"/>
          <p:cNvSpPr/>
          <p:nvPr/>
        </p:nvSpPr>
        <p:spPr>
          <a:xfrm>
            <a:off x="10432871" y="588347"/>
            <a:ext cx="381001" cy="381001"/>
          </a:xfrm>
          <a:prstGeom prst="rect">
            <a:avLst/>
          </a:prstGeom>
          <a:solidFill>
            <a:srgbClr val="8BC53F">
              <a:alpha val="30000"/>
            </a:srgbClr>
          </a:solidFill>
          <a:ln w="25400"/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" name="Shape 239"/>
          <p:cNvSpPr/>
          <p:nvPr/>
        </p:nvSpPr>
        <p:spPr>
          <a:xfrm>
            <a:off x="6584771" y="588347"/>
            <a:ext cx="381001" cy="381001"/>
          </a:xfrm>
          <a:prstGeom prst="rect">
            <a:avLst/>
          </a:prstGeom>
          <a:solidFill>
            <a:srgbClr val="FC5120"/>
          </a:solidFill>
          <a:ln w="25400"/>
        </p:spPr>
        <p:txBody>
          <a:bodyPr lIns="50800" tIns="50800" rIns="50800" bIns="50800" anchor="ctr"/>
          <a:lstStyle/>
          <a:p>
            <a:pPr>
              <a:defRPr>
                <a:solidFill>
                  <a:srgbClr val="FDA6B6"/>
                </a:solidFill>
              </a:defRPr>
            </a:pPr>
            <a:endParaRPr/>
          </a:p>
        </p:txBody>
      </p:sp>
      <p:sp>
        <p:nvSpPr>
          <p:cNvPr id="10" name="Shape 240"/>
          <p:cNvSpPr/>
          <p:nvPr/>
        </p:nvSpPr>
        <p:spPr>
          <a:xfrm>
            <a:off x="6969055" y="480125"/>
            <a:ext cx="104130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300" b="1" spc="-98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Who</a:t>
            </a:r>
          </a:p>
        </p:txBody>
      </p:sp>
      <p:sp>
        <p:nvSpPr>
          <p:cNvPr id="11" name="Shape 241"/>
          <p:cNvSpPr/>
          <p:nvPr/>
        </p:nvSpPr>
        <p:spPr>
          <a:xfrm>
            <a:off x="8451671" y="588347"/>
            <a:ext cx="381001" cy="381001"/>
          </a:xfrm>
          <a:prstGeom prst="rect">
            <a:avLst/>
          </a:prstGeom>
          <a:solidFill>
            <a:srgbClr val="1CB3A0"/>
          </a:solidFill>
          <a:ln w="25400"/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" name="Shape 242"/>
          <p:cNvSpPr/>
          <p:nvPr/>
        </p:nvSpPr>
        <p:spPr>
          <a:xfrm>
            <a:off x="8835955" y="480125"/>
            <a:ext cx="114537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300" b="1" spc="-98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</a:t>
            </a:r>
          </a:p>
        </p:txBody>
      </p:sp>
      <p:sp>
        <p:nvSpPr>
          <p:cNvPr id="13" name="Shape 243"/>
          <p:cNvSpPr/>
          <p:nvPr/>
        </p:nvSpPr>
        <p:spPr>
          <a:xfrm>
            <a:off x="10432871" y="588347"/>
            <a:ext cx="381001" cy="381001"/>
          </a:xfrm>
          <a:prstGeom prst="rect">
            <a:avLst/>
          </a:prstGeom>
          <a:solidFill>
            <a:srgbClr val="EEC02B"/>
          </a:solidFill>
          <a:ln w="25400"/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" name="Shape 244"/>
          <p:cNvSpPr/>
          <p:nvPr/>
        </p:nvSpPr>
        <p:spPr>
          <a:xfrm>
            <a:off x="10817155" y="480125"/>
            <a:ext cx="110392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300" b="1" spc="-98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Wow</a:t>
            </a:r>
          </a:p>
        </p:txBody>
      </p:sp>
      <p:sp>
        <p:nvSpPr>
          <p:cNvPr id="16" name="Shape 233"/>
          <p:cNvSpPr/>
          <p:nvPr/>
        </p:nvSpPr>
        <p:spPr>
          <a:xfrm>
            <a:off x="12526230" y="2446130"/>
            <a:ext cx="5625157" cy="325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0" marR="0" algn="l">
              <a:defRPr sz="8800" spc="-264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4000" dirty="0" smtClean="0">
                <a:solidFill>
                  <a:srgbClr val="1CB3A0"/>
                </a:solidFill>
              </a:rPr>
              <a:t>(2) can identify opportunities to build skills linked to a desired job</a:t>
            </a:r>
            <a:r>
              <a:rPr sz="4000" dirty="0">
                <a:solidFill>
                  <a:srgbClr val="1CB3A0"/>
                </a:solidFill>
              </a:rPr>
              <a:t/>
            </a:r>
            <a:br>
              <a:rPr sz="4000" dirty="0">
                <a:solidFill>
                  <a:srgbClr val="1CB3A0"/>
                </a:solidFill>
              </a:rPr>
            </a:br>
            <a:r>
              <a:rPr lang="en-US" sz="4000" dirty="0" smtClean="0">
                <a:solidFill>
                  <a:srgbClr val="EEC02B"/>
                </a:solidFill>
              </a:rPr>
              <a:t>without visiting a single website.</a:t>
            </a:r>
            <a:endParaRPr sz="4000" dirty="0">
              <a:solidFill>
                <a:srgbClr val="EEC02B"/>
              </a:solidFill>
            </a:endParaRPr>
          </a:p>
        </p:txBody>
      </p:sp>
      <p:sp>
        <p:nvSpPr>
          <p:cNvPr id="17" name="Shape 233"/>
          <p:cNvSpPr/>
          <p:nvPr/>
        </p:nvSpPr>
        <p:spPr>
          <a:xfrm>
            <a:off x="18629051" y="2446130"/>
            <a:ext cx="5625157" cy="325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0" marR="0" algn="l">
              <a:defRPr sz="8800" spc="-264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4000" dirty="0" smtClean="0">
                <a:solidFill>
                  <a:srgbClr val="1CB3A0"/>
                </a:solidFill>
              </a:rPr>
              <a:t>(3) can discover jobs that match his skills and interests </a:t>
            </a:r>
            <a:r>
              <a:rPr sz="4000" dirty="0" smtClean="0">
                <a:solidFill>
                  <a:srgbClr val="1CB3A0"/>
                </a:solidFill>
              </a:rPr>
              <a:t/>
            </a:r>
            <a:br>
              <a:rPr sz="4000" dirty="0" smtClean="0">
                <a:solidFill>
                  <a:srgbClr val="1CB3A0"/>
                </a:solidFill>
              </a:rPr>
            </a:br>
            <a:endParaRPr lang="en-US" sz="4000" dirty="0" smtClean="0">
              <a:solidFill>
                <a:srgbClr val="1CB3A0"/>
              </a:solidFill>
            </a:endParaRPr>
          </a:p>
          <a:p>
            <a:pPr marL="0" marR="0" algn="l">
              <a:defRPr sz="8800" spc="-264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4000" dirty="0" smtClean="0">
                <a:solidFill>
                  <a:srgbClr val="EEC02B"/>
                </a:solidFill>
              </a:rPr>
              <a:t>by answering less than 50 questions.</a:t>
            </a:r>
            <a:endParaRPr sz="4000" dirty="0">
              <a:solidFill>
                <a:srgbClr val="EEC02B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18727" y="1365902"/>
            <a:ext cx="178128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5400" dirty="0">
                <a:solidFill>
                  <a:srgbClr val="FC5120"/>
                </a:solidFill>
              </a:rPr>
              <a:t>James, a recent veteran struggling to reinvent himself,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18727" y="6445984"/>
            <a:ext cx="5502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Sub-hills: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endParaRPr lang="en-US" sz="4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526230" y="6445984"/>
            <a:ext cx="550235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Sub-hills: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Identify why unhappy with existing job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Identify values + interests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Identify interest area skill gap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Match interest + skill gap with skills building </a:t>
            </a:r>
            <a:r>
              <a:rPr lang="en-US" sz="40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opps</a:t>
            </a:r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629051" y="6445984"/>
            <a:ext cx="55023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Sub-hills: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Match existing skills to open jobs 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Identify skills not included in ‘MOS’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Match skills + interests to open jobs </a:t>
            </a:r>
          </a:p>
        </p:txBody>
      </p:sp>
    </p:spTree>
    <p:extLst>
      <p:ext uri="{BB962C8B-B14F-4D97-AF65-F5344CB8AC3E}">
        <p14:creationId xmlns:p14="http://schemas.microsoft.com/office/powerpoint/2010/main" val="13214868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633" name="James represents a new hire who is enthusiastic, and still learning the system, but may have issues finding the answers or resources that he needs to be successful."/>
          <p:cNvSpPr/>
          <p:nvPr/>
        </p:nvSpPr>
        <p:spPr>
          <a:xfrm>
            <a:off x="291023" y="480125"/>
            <a:ext cx="552365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>
                <a:solidFill>
                  <a:srgbClr val="0070C0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DRAFT Roadmap</a:t>
            </a:r>
            <a:endParaRPr lang="en-US" sz="3600" dirty="0" smtClean="0">
              <a:solidFill>
                <a:srgbClr val="0070C0"/>
              </a:solidFill>
              <a:latin typeface="HelvNeue Bold for IBM"/>
              <a:ea typeface="HelvNeue Bold for IBM"/>
              <a:cs typeface="HelvNeue Bold for IBM"/>
              <a:sym typeface="HelvNeue Bold for IB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7535"/>
          <a:stretch/>
        </p:blipFill>
        <p:spPr>
          <a:xfrm rot="5400000">
            <a:off x="8533486" y="802869"/>
            <a:ext cx="13730891" cy="121251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/>
        </p:nvSpPr>
        <p:spPr>
          <a:xfrm>
            <a:off x="2071002" y="-4803146"/>
            <a:ext cx="1484310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550" name="Shape 550"/>
          <p:cNvSpPr>
            <a:spLocks noChangeAspect="1"/>
          </p:cNvSpPr>
          <p:nvPr/>
        </p:nvSpPr>
        <p:spPr>
          <a:xfrm>
            <a:off x="2071002" y="3996631"/>
            <a:ext cx="2907792" cy="2907792"/>
          </a:xfrm>
          <a:prstGeom prst="ellipse">
            <a:avLst/>
          </a:prstGeom>
          <a:solidFill>
            <a:srgbClr val="C0E6FF">
              <a:alpha val="5457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3200"/>
          </a:p>
        </p:txBody>
      </p:sp>
      <p:sp>
        <p:nvSpPr>
          <p:cNvPr id="551" name="Shape 551"/>
          <p:cNvSpPr>
            <a:spLocks noChangeAspect="1"/>
          </p:cNvSpPr>
          <p:nvPr/>
        </p:nvSpPr>
        <p:spPr>
          <a:xfrm>
            <a:off x="6261671" y="7969110"/>
            <a:ext cx="2911702" cy="2915116"/>
          </a:xfrm>
          <a:prstGeom prst="ellipse">
            <a:avLst/>
          </a:prstGeom>
          <a:solidFill>
            <a:srgbClr val="7CC7FF">
              <a:alpha val="600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3200"/>
          </a:p>
        </p:txBody>
      </p:sp>
      <p:sp>
        <p:nvSpPr>
          <p:cNvPr id="553" name="Shape 553"/>
          <p:cNvSpPr/>
          <p:nvPr/>
        </p:nvSpPr>
        <p:spPr>
          <a:xfrm>
            <a:off x="13507827" y="3615699"/>
            <a:ext cx="3296048" cy="3296048"/>
          </a:xfrm>
          <a:prstGeom prst="ellipse">
            <a:avLst/>
          </a:prstGeom>
          <a:solidFill>
            <a:srgbClr val="5AAAFA">
              <a:alpha val="7898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3200"/>
          </a:p>
        </p:txBody>
      </p:sp>
      <p:sp>
        <p:nvSpPr>
          <p:cNvPr id="554" name="Shape 554"/>
          <p:cNvSpPr/>
          <p:nvPr/>
        </p:nvSpPr>
        <p:spPr>
          <a:xfrm>
            <a:off x="8490796" y="2817157"/>
            <a:ext cx="167032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3000" b="1">
                <a:solidFill>
                  <a:srgbClr val="A6AAA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smtClean="0"/>
              <a:t>Baseline</a:t>
            </a:r>
            <a:endParaRPr dirty="0"/>
          </a:p>
        </p:txBody>
      </p:sp>
      <p:sp>
        <p:nvSpPr>
          <p:cNvPr id="555" name="Shape 555"/>
          <p:cNvSpPr/>
          <p:nvPr/>
        </p:nvSpPr>
        <p:spPr>
          <a:xfrm>
            <a:off x="2809724" y="2817157"/>
            <a:ext cx="137698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3000" b="1">
                <a:solidFill>
                  <a:srgbClr val="A6AAA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dirty="0" smtClean="0"/>
              <a:t>Inquire</a:t>
            </a:r>
            <a:endParaRPr dirty="0"/>
          </a:p>
        </p:txBody>
      </p:sp>
      <p:sp>
        <p:nvSpPr>
          <p:cNvPr id="556" name="Shape 556"/>
          <p:cNvSpPr/>
          <p:nvPr/>
        </p:nvSpPr>
        <p:spPr>
          <a:xfrm>
            <a:off x="14710747" y="2813349"/>
            <a:ext cx="107240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A6AAA9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Hone</a:t>
            </a:r>
            <a:endParaRPr sz="3000" b="1" dirty="0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18921024" y="2817157"/>
            <a:ext cx="326692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A6AAA9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sz="3000" b="1" dirty="0" smtClean="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efine</a:t>
            </a:r>
            <a:r>
              <a:rPr lang="en-US" sz="3000" b="1" dirty="0" smtClean="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&amp; Suggest</a:t>
            </a:r>
            <a:endParaRPr sz="3000" b="1" dirty="0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2" name="Shape 562"/>
          <p:cNvSpPr>
            <a:spLocks noChangeAspect="1"/>
          </p:cNvSpPr>
          <p:nvPr/>
        </p:nvSpPr>
        <p:spPr>
          <a:xfrm>
            <a:off x="18949579" y="3615699"/>
            <a:ext cx="3296048" cy="3296048"/>
          </a:xfrm>
          <a:prstGeom prst="ellipse">
            <a:avLst/>
          </a:prstGeom>
          <a:solidFill>
            <a:srgbClr val="559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3200"/>
          </a:p>
        </p:txBody>
      </p:sp>
      <p:sp>
        <p:nvSpPr>
          <p:cNvPr id="564" name="Shape 564"/>
          <p:cNvSpPr/>
          <p:nvPr/>
        </p:nvSpPr>
        <p:spPr>
          <a:xfrm>
            <a:off x="2635469" y="4932144"/>
            <a:ext cx="176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if we</a:t>
            </a:r>
          </a:p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help</a:t>
            </a:r>
            <a:endParaRPr sz="3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6826576" y="9144540"/>
            <a:ext cx="171841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Interests</a:t>
            </a:r>
            <a:endParaRPr sz="3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14028017" y="4750762"/>
            <a:ext cx="242374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</a:t>
            </a:r>
          </a:p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Environment</a:t>
            </a:r>
            <a:endParaRPr sz="3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19744806" y="4981595"/>
            <a:ext cx="170559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</a:t>
            </a:r>
            <a:endParaRPr sz="3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9" name="Shape 569"/>
          <p:cNvSpPr/>
          <p:nvPr/>
        </p:nvSpPr>
        <p:spPr>
          <a:xfrm flipV="1">
            <a:off x="4979427" y="6911747"/>
            <a:ext cx="1545308" cy="222174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570" name="Shape 570"/>
          <p:cNvSpPr/>
          <p:nvPr/>
        </p:nvSpPr>
        <p:spPr>
          <a:xfrm flipV="1">
            <a:off x="12322433" y="9313586"/>
            <a:ext cx="1185394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16924777" y="5323891"/>
            <a:ext cx="1958510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573" name="Shape 573"/>
          <p:cNvSpPr/>
          <p:nvPr/>
        </p:nvSpPr>
        <p:spPr>
          <a:xfrm flipV="1">
            <a:off x="6090275" y="4041566"/>
            <a:ext cx="1" cy="7394480"/>
          </a:xfrm>
          <a:prstGeom prst="line">
            <a:avLst/>
          </a:prstGeom>
          <a:ln w="38100" cap="rnd">
            <a:solidFill>
              <a:srgbClr val="DCDEE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574" name="Shape 574"/>
          <p:cNvSpPr/>
          <p:nvPr/>
        </p:nvSpPr>
        <p:spPr>
          <a:xfrm flipV="1">
            <a:off x="12494597" y="4041566"/>
            <a:ext cx="0" cy="7394480"/>
          </a:xfrm>
          <a:prstGeom prst="line">
            <a:avLst/>
          </a:prstGeom>
          <a:ln w="38100" cap="rnd">
            <a:solidFill>
              <a:srgbClr val="DCDEE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575" name="Shape 575"/>
          <p:cNvSpPr/>
          <p:nvPr/>
        </p:nvSpPr>
        <p:spPr>
          <a:xfrm flipV="1">
            <a:off x="17912653" y="4041566"/>
            <a:ext cx="1" cy="7394480"/>
          </a:xfrm>
          <a:prstGeom prst="line">
            <a:avLst/>
          </a:prstGeom>
          <a:ln w="38100" cap="rnd">
            <a:solidFill>
              <a:srgbClr val="DCDEE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pic>
        <p:nvPicPr>
          <p:cNvPr id="57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6479" y="12977680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550"/>
          <p:cNvSpPr>
            <a:spLocks noChangeAspect="1"/>
          </p:cNvSpPr>
          <p:nvPr/>
        </p:nvSpPr>
        <p:spPr>
          <a:xfrm>
            <a:off x="2072421" y="7900493"/>
            <a:ext cx="2909499" cy="2907792"/>
          </a:xfrm>
          <a:prstGeom prst="ellipse">
            <a:avLst/>
          </a:prstGeom>
          <a:solidFill>
            <a:srgbClr val="C0E6FF">
              <a:alpha val="5457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3200"/>
          </a:p>
        </p:txBody>
      </p:sp>
      <p:sp>
        <p:nvSpPr>
          <p:cNvPr id="34" name="Shape 564"/>
          <p:cNvSpPr/>
          <p:nvPr/>
        </p:nvSpPr>
        <p:spPr>
          <a:xfrm>
            <a:off x="2544599" y="8605174"/>
            <a:ext cx="1997342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Explain</a:t>
            </a:r>
          </a:p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we’ll</a:t>
            </a:r>
          </a:p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</a:t>
            </a:r>
            <a:endParaRPr sz="3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Shape 551"/>
          <p:cNvSpPr>
            <a:spLocks noChangeAspect="1"/>
          </p:cNvSpPr>
          <p:nvPr/>
        </p:nvSpPr>
        <p:spPr>
          <a:xfrm>
            <a:off x="6261671" y="3996632"/>
            <a:ext cx="2911702" cy="2915116"/>
          </a:xfrm>
          <a:prstGeom prst="ellipse">
            <a:avLst/>
          </a:prstGeom>
          <a:solidFill>
            <a:srgbClr val="7CC7FF">
              <a:alpha val="600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3200"/>
          </a:p>
        </p:txBody>
      </p:sp>
      <p:sp>
        <p:nvSpPr>
          <p:cNvPr id="36" name="Shape 565"/>
          <p:cNvSpPr/>
          <p:nvPr/>
        </p:nvSpPr>
        <p:spPr>
          <a:xfrm>
            <a:off x="7025350" y="5172062"/>
            <a:ext cx="132087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Values</a:t>
            </a:r>
            <a:endParaRPr sz="3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Shape 551"/>
          <p:cNvSpPr>
            <a:spLocks noChangeAspect="1"/>
          </p:cNvSpPr>
          <p:nvPr/>
        </p:nvSpPr>
        <p:spPr>
          <a:xfrm>
            <a:off x="9410731" y="3996632"/>
            <a:ext cx="2911702" cy="2915116"/>
          </a:xfrm>
          <a:prstGeom prst="ellipse">
            <a:avLst/>
          </a:prstGeom>
          <a:solidFill>
            <a:srgbClr val="7CC7FF">
              <a:alpha val="600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3200"/>
          </a:p>
        </p:txBody>
      </p:sp>
      <p:sp>
        <p:nvSpPr>
          <p:cNvPr id="38" name="Shape 565"/>
          <p:cNvSpPr/>
          <p:nvPr/>
        </p:nvSpPr>
        <p:spPr>
          <a:xfrm>
            <a:off x="9776368" y="5172062"/>
            <a:ext cx="21544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Personality</a:t>
            </a:r>
            <a:endParaRPr sz="3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Shape 553"/>
          <p:cNvSpPr/>
          <p:nvPr/>
        </p:nvSpPr>
        <p:spPr>
          <a:xfrm>
            <a:off x="13511421" y="7947690"/>
            <a:ext cx="3296048" cy="3296048"/>
          </a:xfrm>
          <a:prstGeom prst="ellipse">
            <a:avLst/>
          </a:prstGeom>
          <a:solidFill>
            <a:srgbClr val="5AAAFA">
              <a:alpha val="7898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3200"/>
          </a:p>
        </p:txBody>
      </p:sp>
      <p:sp>
        <p:nvSpPr>
          <p:cNvPr id="40" name="Shape 566"/>
          <p:cNvSpPr/>
          <p:nvPr/>
        </p:nvSpPr>
        <p:spPr>
          <a:xfrm>
            <a:off x="14700477" y="9313586"/>
            <a:ext cx="107882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Skills</a:t>
            </a:r>
            <a:endParaRPr sz="3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Shape 569"/>
          <p:cNvSpPr/>
          <p:nvPr/>
        </p:nvSpPr>
        <p:spPr>
          <a:xfrm flipH="1">
            <a:off x="3508041" y="6965108"/>
            <a:ext cx="0" cy="82296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42" name="Shape 569"/>
          <p:cNvSpPr/>
          <p:nvPr/>
        </p:nvSpPr>
        <p:spPr>
          <a:xfrm rot="-60000" flipH="1">
            <a:off x="7696049" y="7027863"/>
            <a:ext cx="0" cy="91989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43" name="Shape 569"/>
          <p:cNvSpPr/>
          <p:nvPr/>
        </p:nvSpPr>
        <p:spPr>
          <a:xfrm flipV="1">
            <a:off x="8650303" y="6655983"/>
            <a:ext cx="1116798" cy="1599734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44" name="Shape 569"/>
          <p:cNvSpPr/>
          <p:nvPr/>
        </p:nvSpPr>
        <p:spPr>
          <a:xfrm flipH="1" flipV="1">
            <a:off x="15176811" y="6992467"/>
            <a:ext cx="0" cy="908027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45" name="Shape 562"/>
          <p:cNvSpPr>
            <a:spLocks noChangeAspect="1"/>
          </p:cNvSpPr>
          <p:nvPr/>
        </p:nvSpPr>
        <p:spPr>
          <a:xfrm>
            <a:off x="18949579" y="7947690"/>
            <a:ext cx="3296048" cy="3296048"/>
          </a:xfrm>
          <a:prstGeom prst="ellipse">
            <a:avLst/>
          </a:prstGeom>
          <a:solidFill>
            <a:srgbClr val="559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3200"/>
          </a:p>
        </p:txBody>
      </p:sp>
      <p:sp>
        <p:nvSpPr>
          <p:cNvPr id="46" name="Shape 568"/>
          <p:cNvSpPr/>
          <p:nvPr/>
        </p:nvSpPr>
        <p:spPr>
          <a:xfrm>
            <a:off x="19177343" y="9082753"/>
            <a:ext cx="284052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</a:t>
            </a:r>
          </a:p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1st Set of Jobs</a:t>
            </a:r>
            <a:endParaRPr sz="3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Shape 571"/>
          <p:cNvSpPr/>
          <p:nvPr/>
        </p:nvSpPr>
        <p:spPr>
          <a:xfrm>
            <a:off x="20601213" y="6948354"/>
            <a:ext cx="0" cy="95587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48" name="Shape 551"/>
          <p:cNvSpPr>
            <a:spLocks noChangeAspect="1"/>
          </p:cNvSpPr>
          <p:nvPr/>
        </p:nvSpPr>
        <p:spPr>
          <a:xfrm>
            <a:off x="9346037" y="7977736"/>
            <a:ext cx="2911702" cy="2915116"/>
          </a:xfrm>
          <a:prstGeom prst="ellipse">
            <a:avLst/>
          </a:prstGeom>
          <a:solidFill>
            <a:srgbClr val="7CC7FF">
              <a:alpha val="600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3200"/>
          </a:p>
        </p:txBody>
      </p:sp>
      <p:sp>
        <p:nvSpPr>
          <p:cNvPr id="49" name="Shape 565"/>
          <p:cNvSpPr/>
          <p:nvPr/>
        </p:nvSpPr>
        <p:spPr>
          <a:xfrm>
            <a:off x="9654464" y="9153166"/>
            <a:ext cx="223138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3000" b="1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Constraints</a:t>
            </a:r>
            <a:endParaRPr sz="3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69"/>
          <p:cNvSpPr/>
          <p:nvPr/>
        </p:nvSpPr>
        <p:spPr>
          <a:xfrm>
            <a:off x="10780199" y="7007137"/>
            <a:ext cx="0" cy="80206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52" name="James represents a new hire who is enthusiastic, and still learning the system, but may have issues finding the answers or resources that he needs to be successful."/>
          <p:cNvSpPr/>
          <p:nvPr/>
        </p:nvSpPr>
        <p:spPr>
          <a:xfrm>
            <a:off x="291023" y="480125"/>
            <a:ext cx="552365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>
                <a:solidFill>
                  <a:srgbClr val="0070C0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STAGES</a:t>
            </a:r>
          </a:p>
        </p:txBody>
      </p:sp>
    </p:spTree>
    <p:extLst>
      <p:ext uri="{BB962C8B-B14F-4D97-AF65-F5344CB8AC3E}">
        <p14:creationId xmlns:p14="http://schemas.microsoft.com/office/powerpoint/2010/main" val="611359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/>
        </p:nvSpPr>
        <p:spPr>
          <a:xfrm>
            <a:off x="2071002" y="-4803146"/>
            <a:ext cx="1484310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51317" y="2048107"/>
            <a:ext cx="2907792" cy="2911201"/>
            <a:chOff x="2262307" y="3132011"/>
            <a:chExt cx="2907792" cy="2911201"/>
          </a:xfrm>
        </p:grpSpPr>
        <p:sp>
          <p:nvSpPr>
            <p:cNvPr id="551" name="Shape 551"/>
            <p:cNvSpPr>
              <a:spLocks noChangeAspect="1"/>
            </p:cNvSpPr>
            <p:nvPr/>
          </p:nvSpPr>
          <p:spPr>
            <a:xfrm>
              <a:off x="2262307" y="3132011"/>
              <a:ext cx="2907792" cy="2911201"/>
            </a:xfrm>
            <a:prstGeom prst="ellipse">
              <a:avLst/>
            </a:prstGeom>
            <a:solidFill>
              <a:srgbClr val="7CC7FF">
                <a:alpha val="6000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3200"/>
            </a:p>
          </p:txBody>
        </p:sp>
        <p:sp>
          <p:nvSpPr>
            <p:cNvPr id="565" name="Shape 565"/>
            <p:cNvSpPr/>
            <p:nvPr/>
          </p:nvSpPr>
          <p:spPr>
            <a:xfrm>
              <a:off x="2880111" y="4307441"/>
              <a:ext cx="1612621" cy="533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US" sz="2800" b="1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Interests</a:t>
              </a:r>
              <a:endParaRPr sz="28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255102" y="2048107"/>
            <a:ext cx="2907792" cy="2907792"/>
            <a:chOff x="11159899" y="2908719"/>
            <a:chExt cx="2907792" cy="2907792"/>
          </a:xfrm>
        </p:grpSpPr>
        <p:sp>
          <p:nvSpPr>
            <p:cNvPr id="553" name="Shape 553"/>
            <p:cNvSpPr/>
            <p:nvPr/>
          </p:nvSpPr>
          <p:spPr>
            <a:xfrm>
              <a:off x="11159899" y="2908719"/>
              <a:ext cx="2907792" cy="2907792"/>
            </a:xfrm>
            <a:prstGeom prst="ellipse">
              <a:avLst/>
            </a:prstGeom>
            <a:solidFill>
              <a:srgbClr val="5AAAFA">
                <a:alpha val="78989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3200"/>
            </a:p>
          </p:txBody>
        </p:sp>
        <p:sp>
          <p:nvSpPr>
            <p:cNvPr id="566" name="Shape 566"/>
            <p:cNvSpPr/>
            <p:nvPr/>
          </p:nvSpPr>
          <p:spPr>
            <a:xfrm>
              <a:off x="11479819" y="3873705"/>
              <a:ext cx="2271456" cy="9643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US" sz="2800" b="1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Work</a:t>
              </a:r>
            </a:p>
            <a:p>
              <a:pPr>
                <a:defRPr sz="3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US" sz="2800" b="1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Environment</a:t>
              </a:r>
              <a:endParaRPr sz="28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324292" y="2048107"/>
            <a:ext cx="2907792" cy="2907792"/>
            <a:chOff x="17959722" y="2989993"/>
            <a:chExt cx="2907792" cy="2907792"/>
          </a:xfrm>
        </p:grpSpPr>
        <p:sp>
          <p:nvSpPr>
            <p:cNvPr id="562" name="Shape 562"/>
            <p:cNvSpPr>
              <a:spLocks noChangeAspect="1"/>
            </p:cNvSpPr>
            <p:nvPr/>
          </p:nvSpPr>
          <p:spPr>
            <a:xfrm>
              <a:off x="17959722" y="2989993"/>
              <a:ext cx="2907792" cy="2907792"/>
            </a:xfrm>
            <a:prstGeom prst="ellipse">
              <a:avLst/>
            </a:prstGeom>
            <a:solidFill>
              <a:srgbClr val="5596E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3200"/>
            </a:p>
          </p:txBody>
        </p:sp>
        <p:sp>
          <p:nvSpPr>
            <p:cNvPr id="568" name="Shape 568"/>
            <p:cNvSpPr/>
            <p:nvPr/>
          </p:nvSpPr>
          <p:spPr>
            <a:xfrm>
              <a:off x="18612918" y="4156332"/>
              <a:ext cx="1601399" cy="533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US" sz="2800" b="1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Location</a:t>
              </a:r>
              <a:endParaRPr sz="28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57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6479" y="12977680"/>
            <a:ext cx="975952" cy="3940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116722" y="2048107"/>
            <a:ext cx="2907792" cy="2911201"/>
            <a:chOff x="143616" y="2992796"/>
            <a:chExt cx="2907792" cy="2911201"/>
          </a:xfrm>
        </p:grpSpPr>
        <p:sp>
          <p:nvSpPr>
            <p:cNvPr id="35" name="Shape 551"/>
            <p:cNvSpPr>
              <a:spLocks noChangeAspect="1"/>
            </p:cNvSpPr>
            <p:nvPr/>
          </p:nvSpPr>
          <p:spPr>
            <a:xfrm>
              <a:off x="143616" y="2992796"/>
              <a:ext cx="2907792" cy="2911201"/>
            </a:xfrm>
            <a:prstGeom prst="ellipse">
              <a:avLst/>
            </a:prstGeom>
            <a:solidFill>
              <a:srgbClr val="7CC7FF">
                <a:alpha val="6000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3200"/>
            </a:p>
          </p:txBody>
        </p:sp>
        <p:sp>
          <p:nvSpPr>
            <p:cNvPr id="36" name="Shape 565"/>
            <p:cNvSpPr/>
            <p:nvPr/>
          </p:nvSpPr>
          <p:spPr>
            <a:xfrm>
              <a:off x="947370" y="4168226"/>
              <a:ext cx="1240724" cy="533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US" sz="2800" b="1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Values</a:t>
              </a:r>
              <a:endParaRPr sz="28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85912" y="2048107"/>
            <a:ext cx="2907792" cy="2911201"/>
            <a:chOff x="5239013" y="3132011"/>
            <a:chExt cx="2907792" cy="2911201"/>
          </a:xfrm>
        </p:grpSpPr>
        <p:sp>
          <p:nvSpPr>
            <p:cNvPr id="37" name="Shape 551"/>
            <p:cNvSpPr>
              <a:spLocks noChangeAspect="1"/>
            </p:cNvSpPr>
            <p:nvPr/>
          </p:nvSpPr>
          <p:spPr>
            <a:xfrm>
              <a:off x="5239013" y="3132011"/>
              <a:ext cx="2907792" cy="2911201"/>
            </a:xfrm>
            <a:prstGeom prst="ellipse">
              <a:avLst/>
            </a:prstGeom>
            <a:solidFill>
              <a:srgbClr val="7CC7FF">
                <a:alpha val="6000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3200"/>
            </a:p>
          </p:txBody>
        </p:sp>
        <p:sp>
          <p:nvSpPr>
            <p:cNvPr id="38" name="Shape 565"/>
            <p:cNvSpPr/>
            <p:nvPr/>
          </p:nvSpPr>
          <p:spPr>
            <a:xfrm>
              <a:off x="5672778" y="4307441"/>
              <a:ext cx="2018180" cy="533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US" sz="2800" b="1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Personality</a:t>
              </a:r>
              <a:endParaRPr sz="28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289697" y="2048107"/>
            <a:ext cx="2907792" cy="2907792"/>
            <a:chOff x="14533666" y="2989993"/>
            <a:chExt cx="2907792" cy="2907792"/>
          </a:xfrm>
        </p:grpSpPr>
        <p:sp>
          <p:nvSpPr>
            <p:cNvPr id="39" name="Shape 553"/>
            <p:cNvSpPr/>
            <p:nvPr/>
          </p:nvSpPr>
          <p:spPr>
            <a:xfrm>
              <a:off x="14533666" y="2989993"/>
              <a:ext cx="2907792" cy="2907792"/>
            </a:xfrm>
            <a:prstGeom prst="ellipse">
              <a:avLst/>
            </a:prstGeom>
            <a:solidFill>
              <a:srgbClr val="5AAAFA">
                <a:alpha val="78989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3200"/>
            </a:p>
          </p:txBody>
        </p:sp>
        <p:sp>
          <p:nvSpPr>
            <p:cNvPr id="40" name="Shape 566"/>
            <p:cNvSpPr/>
            <p:nvPr/>
          </p:nvSpPr>
          <p:spPr>
            <a:xfrm>
              <a:off x="15481013" y="4168225"/>
              <a:ext cx="1013098" cy="533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US" sz="2800" b="1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Skills</a:t>
              </a:r>
              <a:endParaRPr sz="28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358884" y="2048107"/>
            <a:ext cx="2907792" cy="2907792"/>
            <a:chOff x="21385778" y="2989993"/>
            <a:chExt cx="2907792" cy="2907792"/>
          </a:xfrm>
        </p:grpSpPr>
        <p:sp>
          <p:nvSpPr>
            <p:cNvPr id="45" name="Shape 562"/>
            <p:cNvSpPr>
              <a:spLocks noChangeAspect="1"/>
            </p:cNvSpPr>
            <p:nvPr/>
          </p:nvSpPr>
          <p:spPr>
            <a:xfrm>
              <a:off x="21385778" y="2989993"/>
              <a:ext cx="2907792" cy="2907792"/>
            </a:xfrm>
            <a:prstGeom prst="ellipse">
              <a:avLst/>
            </a:prstGeom>
            <a:solidFill>
              <a:srgbClr val="5596E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3200"/>
            </a:p>
          </p:txBody>
        </p:sp>
        <p:sp>
          <p:nvSpPr>
            <p:cNvPr id="46" name="Shape 568"/>
            <p:cNvSpPr/>
            <p:nvPr/>
          </p:nvSpPr>
          <p:spPr>
            <a:xfrm>
              <a:off x="21607589" y="3940887"/>
              <a:ext cx="2657779" cy="9643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US" sz="2800" b="1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Suggest</a:t>
              </a:r>
            </a:p>
            <a:p>
              <a:pPr>
                <a:defRPr sz="3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US" sz="2800" b="1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1st Set of Jobs</a:t>
              </a:r>
              <a:endParaRPr sz="28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20507" y="2048107"/>
            <a:ext cx="2907792" cy="2911201"/>
            <a:chOff x="8199456" y="3132011"/>
            <a:chExt cx="2907792" cy="2911201"/>
          </a:xfrm>
        </p:grpSpPr>
        <p:sp>
          <p:nvSpPr>
            <p:cNvPr id="48" name="Shape 551"/>
            <p:cNvSpPr>
              <a:spLocks noChangeAspect="1"/>
            </p:cNvSpPr>
            <p:nvPr/>
          </p:nvSpPr>
          <p:spPr>
            <a:xfrm>
              <a:off x="8199456" y="3132011"/>
              <a:ext cx="2907792" cy="2911201"/>
            </a:xfrm>
            <a:prstGeom prst="ellipse">
              <a:avLst/>
            </a:prstGeom>
            <a:solidFill>
              <a:srgbClr val="7CC7FF">
                <a:alpha val="6000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3200"/>
            </a:p>
          </p:txBody>
        </p:sp>
        <p:sp>
          <p:nvSpPr>
            <p:cNvPr id="49" name="Shape 565"/>
            <p:cNvSpPr/>
            <p:nvPr/>
          </p:nvSpPr>
          <p:spPr>
            <a:xfrm>
              <a:off x="8577613" y="4307441"/>
              <a:ext cx="2091919" cy="533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defRPr sz="3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rPr lang="en-US" sz="2800" b="1" dirty="0" smtClea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Constraints</a:t>
              </a:r>
              <a:endParaRPr sz="28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4374"/>
              </p:ext>
            </p:extLst>
          </p:nvPr>
        </p:nvGraphicFramePr>
        <p:xfrm>
          <a:off x="116718" y="5674129"/>
          <a:ext cx="2412176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5220"/>
                <a:gridCol w="3015220"/>
                <a:gridCol w="3015220"/>
                <a:gridCol w="3015220"/>
                <a:gridCol w="3015220"/>
                <a:gridCol w="3015220"/>
                <a:gridCol w="3015220"/>
                <a:gridCol w="301522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Watson Personality Insights</a:t>
                      </a:r>
                    </a:p>
                    <a:p>
                      <a:endParaRPr lang="en-US" dirty="0" smtClean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Soldier for Life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Watson Personality Insights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Soldier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 for Life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Chatbot</a:t>
                      </a:r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 (question)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Soldier for Life</a:t>
                      </a:r>
                    </a:p>
                    <a:p>
                      <a:endParaRPr lang="en-US" dirty="0" smtClean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LinkedIn</a:t>
                      </a:r>
                    </a:p>
                    <a:p>
                      <a:endParaRPr lang="en-US" dirty="0" smtClean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CEW @Georgetown (Center on Education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 and the Workforce)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Soldier for Life</a:t>
                      </a:r>
                    </a:p>
                    <a:p>
                      <a:endParaRPr lang="en-US" dirty="0" smtClean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US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Chatbot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 (geolocation)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Soldier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 for Life</a:t>
                      </a:r>
                    </a:p>
                    <a:p>
                      <a:endParaRPr lang="en-US" baseline="0" dirty="0" smtClean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US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LinkedIn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James represents a new hire who is enthusiastic, and still learning the system, but may have issues finding the answers or resources that he needs to be successful."/>
          <p:cNvSpPr/>
          <p:nvPr/>
        </p:nvSpPr>
        <p:spPr>
          <a:xfrm>
            <a:off x="291023" y="480125"/>
            <a:ext cx="552365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>
                <a:solidFill>
                  <a:srgbClr val="0070C0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FULFILLMENT</a:t>
            </a:r>
          </a:p>
        </p:txBody>
      </p:sp>
    </p:spTree>
    <p:extLst>
      <p:ext uri="{BB962C8B-B14F-4D97-AF65-F5344CB8AC3E}">
        <p14:creationId xmlns:p14="http://schemas.microsoft.com/office/powerpoint/2010/main" val="7690958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6" name="James represents a new hire who is enthusiastic, and still learning the system, but may have issues finding the answers or resources that he needs to be successful."/>
          <p:cNvSpPr/>
          <p:nvPr/>
        </p:nvSpPr>
        <p:spPr>
          <a:xfrm>
            <a:off x="291023" y="771953"/>
            <a:ext cx="5523650" cy="1428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>
                <a:solidFill>
                  <a:srgbClr val="0070C0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Feedback &amp; Next Steps</a:t>
            </a:r>
          </a:p>
          <a:p>
            <a:pPr algn="l">
              <a:spcBef>
                <a:spcPts val="2500"/>
              </a:spcBef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endParaRPr lang="en-US" sz="3600" dirty="0">
              <a:latin typeface="HelvNeue Bold for IBM"/>
              <a:ea typeface="HelvNeue Bold for IBM"/>
              <a:cs typeface="HelvNeue Bold for IBM"/>
              <a:sym typeface="HelvNeue Bold for IBM"/>
            </a:endParaRPr>
          </a:p>
        </p:txBody>
      </p:sp>
      <p:sp>
        <p:nvSpPr>
          <p:cNvPr id="7" name="James represents a new hire who is enthusiastic, and still learning the system, but may have issues finding the answers or resources that he needs to be successful."/>
          <p:cNvSpPr/>
          <p:nvPr/>
        </p:nvSpPr>
        <p:spPr>
          <a:xfrm>
            <a:off x="6774949" y="2268244"/>
            <a:ext cx="14893559" cy="3639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742950" indent="-742950" algn="l">
              <a:spcBef>
                <a:spcPts val="2500"/>
              </a:spcBef>
              <a:spcAft>
                <a:spcPts val="1200"/>
              </a:spcAft>
              <a:buFont typeface="+mj-lt"/>
              <a:buAutoNum type="arabicPeriod"/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/>
              <a:t>Gather feedback &amp; buy-in from group on proposed direction</a:t>
            </a:r>
          </a:p>
          <a:p>
            <a:pPr marL="742950" indent="-742950" algn="l">
              <a:spcBef>
                <a:spcPts val="2500"/>
              </a:spcBef>
              <a:spcAft>
                <a:spcPts val="1200"/>
              </a:spcAft>
              <a:buFont typeface="+mj-lt"/>
              <a:buAutoNum type="arabicPeriod"/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/>
              <a:t>Blueberry + SFL + Nest technical feasibility introduction for Pilot</a:t>
            </a:r>
          </a:p>
          <a:p>
            <a:pPr marL="742950" indent="-742950" algn="l">
              <a:spcBef>
                <a:spcPts val="2500"/>
              </a:spcBef>
              <a:spcAft>
                <a:spcPts val="1200"/>
              </a:spcAft>
              <a:buFont typeface="+mj-lt"/>
              <a:buAutoNum type="arabicPeriod"/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/>
              <a:t>Develop HLP / schedule </a:t>
            </a:r>
          </a:p>
          <a:p>
            <a:pPr marL="742950" indent="-742950" algn="l">
              <a:spcBef>
                <a:spcPts val="2500"/>
              </a:spcBef>
              <a:spcAft>
                <a:spcPts val="1200"/>
              </a:spcAft>
              <a:buFont typeface="+mj-lt"/>
              <a:buAutoNum type="arabicPeriod"/>
              <a:defRPr sz="4100">
                <a:solidFill>
                  <a:srgbClr val="53585F"/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rPr lang="en-US" sz="3600" dirty="0" smtClean="0"/>
              <a:t>Collect specific feedback on initial questions</a:t>
            </a:r>
          </a:p>
        </p:txBody>
      </p:sp>
    </p:spTree>
    <p:extLst>
      <p:ext uri="{BB962C8B-B14F-4D97-AF65-F5344CB8AC3E}">
        <p14:creationId xmlns:p14="http://schemas.microsoft.com/office/powerpoint/2010/main" val="2626756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creen ">
  <a:themeElements>
    <a:clrScheme name="Public Service Color Palette">
      <a:dk1>
        <a:srgbClr val="E3ECEC"/>
      </a:dk1>
      <a:lt1>
        <a:srgbClr val="343334"/>
      </a:lt1>
      <a:dk2>
        <a:srgbClr val="1D345B"/>
      </a:dk2>
      <a:lt2>
        <a:srgbClr val="1F57A3"/>
      </a:lt2>
      <a:accent1>
        <a:srgbClr val="458FFF"/>
      </a:accent1>
      <a:accent2>
        <a:srgbClr val="40D5BB"/>
      </a:accent2>
      <a:accent3>
        <a:srgbClr val="FED500"/>
      </a:accent3>
      <a:accent4>
        <a:srgbClr val="71237C"/>
      </a:accent4>
      <a:accent5>
        <a:srgbClr val="FEFFFF"/>
      </a:accent5>
      <a:accent6>
        <a:srgbClr val="FEFFFF"/>
      </a:accent6>
      <a:hlink>
        <a:srgbClr val="FEFFFF"/>
      </a:hlink>
      <a:folHlink>
        <a:srgbClr val="FEFF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for IBM Light"/>
            <a:ea typeface="Helvetica Neue for IBM Light"/>
            <a:cs typeface="Helvetica Neue for IBM Light"/>
            <a:sym typeface="Helvetica Neue for IBM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869</Words>
  <Application>Microsoft Macintosh PowerPoint</Application>
  <PresentationFormat>Custom</PresentationFormat>
  <Paragraphs>183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7" baseType="lpstr">
      <vt:lpstr>Calibri</vt:lpstr>
      <vt:lpstr>Eliot Sans B04</vt:lpstr>
      <vt:lpstr>Gill Sans</vt:lpstr>
      <vt:lpstr>Gotham</vt:lpstr>
      <vt:lpstr>Gotham Medium</vt:lpstr>
      <vt:lpstr>Helvetica</vt:lpstr>
      <vt:lpstr>Helvetica Light</vt:lpstr>
      <vt:lpstr>Helvetica Neue</vt:lpstr>
      <vt:lpstr>Helvetica Neue for IBM Light</vt:lpstr>
      <vt:lpstr>HelvNeue Bold for IBM</vt:lpstr>
      <vt:lpstr>HelvNeue Light for IBM</vt:lpstr>
      <vt:lpstr>HelvNeue Medium for IBM</vt:lpstr>
      <vt:lpstr>HelvNeue Roman for IBM</vt:lpstr>
      <vt:lpstr>Lubalin Book for IBM</vt:lpstr>
      <vt:lpstr>Arial</vt:lpstr>
      <vt:lpstr>Black</vt:lpstr>
      <vt:lpstr>Screen </vt:lpstr>
      <vt:lpstr>White</vt:lpstr>
      <vt:lpstr>IBM+VA Project Employment Fulfillment</vt:lpstr>
      <vt:lpstr>save a life + build a good life  enabling veterans to find fulfilling employment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ZOE FULLER-YOUNG</cp:lastModifiedBy>
  <cp:revision>45</cp:revision>
  <dcterms:modified xsi:type="dcterms:W3CDTF">2017-05-22T17:06:14Z</dcterms:modified>
</cp:coreProperties>
</file>